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61" r:id="rId2"/>
    <p:sldId id="263" r:id="rId3"/>
    <p:sldId id="257" r:id="rId4"/>
    <p:sldId id="256" r:id="rId5"/>
    <p:sldId id="259" r:id="rId6"/>
    <p:sldId id="260" r:id="rId7"/>
    <p:sldId id="262" r:id="rId8"/>
    <p:sldId id="258"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0" d="100"/>
          <a:sy n="50" d="100"/>
        </p:scale>
        <p:origin x="1210" y="41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jpg>
</file>

<file path=ppt/media/image11.jpg>
</file>

<file path=ppt/media/image12.jpg>
</file>

<file path=ppt/media/image13.jpeg>
</file>

<file path=ppt/media/image14.jpeg>
</file>

<file path=ppt/media/image15.jpeg>
</file>

<file path=ppt/media/image16.jpg>
</file>

<file path=ppt/media/image17.jpeg>
</file>

<file path=ppt/media/image2.jpeg>
</file>

<file path=ppt/media/image3.jpg>
</file>

<file path=ppt/media/image4.jpeg>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233AA4-66AA-4319-9C95-993E14A35892}" type="datetimeFigureOut">
              <a:rPr lang="en-US" smtClean="0"/>
              <a:t>12/26/2024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7E5C98-6E43-42AB-B2AE-A903CAF7D329}" type="slidenum">
              <a:rPr lang="en-US" smtClean="0"/>
              <a:t>‹#›</a:t>
            </a:fld>
            <a:endParaRPr lang="en-US"/>
          </a:p>
        </p:txBody>
      </p:sp>
    </p:spTree>
    <p:extLst>
      <p:ext uri="{BB962C8B-B14F-4D97-AF65-F5344CB8AC3E}">
        <p14:creationId xmlns:p14="http://schemas.microsoft.com/office/powerpoint/2010/main" val="41636756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7E5C98-6E43-42AB-B2AE-A903CAF7D329}" type="slidenum">
              <a:rPr lang="en-US" smtClean="0"/>
              <a:t>1</a:t>
            </a:fld>
            <a:endParaRPr lang="en-US"/>
          </a:p>
        </p:txBody>
      </p:sp>
    </p:spTree>
    <p:extLst>
      <p:ext uri="{BB962C8B-B14F-4D97-AF65-F5344CB8AC3E}">
        <p14:creationId xmlns:p14="http://schemas.microsoft.com/office/powerpoint/2010/main" val="2280561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EFEF8-EBC2-0B21-B362-258B13EF3A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FC7AF8-E506-7B96-C51D-0F6A992FC7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7B7812-62C2-7FAF-3717-4A9BB7AB118E}"/>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13EE2DF6-2CFA-EC78-7FE7-47B47670CA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63BDA1-7F19-1C90-117E-B7F8C466422C}"/>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1348762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54FA9-3802-3BF9-7AAC-F2F721BADD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EFE21E-9F80-4A7E-4CE6-CDDC94A501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298CB9-C33F-AE1F-B28A-32F54AF3D272}"/>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A7F7E34A-3D91-E98A-5EE4-9EA36DA6DC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6D2FE-DB53-9E4B-93E6-53302C37D1A5}"/>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1906517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E99235-A0F9-88F4-2005-7B2C548C46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4E43E4-4B07-511E-49ED-100421106C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99A022-5916-AF4E-FB47-FE7944CA9447}"/>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97B2E4F6-9A83-F72B-DF9A-BA9801C8A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B43AB4-1692-E7C4-3B13-A7F3718A940B}"/>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3449039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40CD-2F62-17A7-9ADD-0075EC59D2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1C69AD-AE87-AF41-09E3-5D8FE4BDB1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9FD6CB-4A50-1C6A-1E2F-3AAB71C66989}"/>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7C40A7D0-602D-23C9-FF38-781C13831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14B507-EBEB-6357-8CBB-64559C2E9AC0}"/>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1549029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3010-C005-5D40-25B2-ED4250459D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A86F06-FBF5-A5C0-59F3-40B2BB0460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A15A38-8356-68DD-F8A4-967247AA184E}"/>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93F62278-B7B2-3548-8E62-D6DBB63C8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15895-6CAF-B745-B739-9895AACFA186}"/>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4165723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44974-5C21-B0D9-2129-3D6D19EEAA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117F57-A0F4-884D-D027-0B5F5953FA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BAE6B3E-7064-72A0-3565-E774AEF8A6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D1EEBB-D979-37C4-E4BE-306377CCC8C1}"/>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6" name="Footer Placeholder 5">
            <a:extLst>
              <a:ext uri="{FF2B5EF4-FFF2-40B4-BE49-F238E27FC236}">
                <a16:creationId xmlns:a16="http://schemas.microsoft.com/office/drawing/2014/main" id="{9214C995-8F0B-6F20-9B80-6BF1004B73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BDF1DF-1239-E6B2-771C-8DBB4154700E}"/>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2207325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A3CE3-4CDF-8036-FEE6-38ED91C5DC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AD4CF2-D6D7-E0FB-43AB-4C3FC9E100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BD751E-756F-4459-47D0-33486BB0D3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AFF59C-D070-2985-7224-C1D36AC773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F7826B-2ABA-EF3B-3861-B912951747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BFEDE2-B06D-0075-1357-C2F30870E636}"/>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8" name="Footer Placeholder 7">
            <a:extLst>
              <a:ext uri="{FF2B5EF4-FFF2-40B4-BE49-F238E27FC236}">
                <a16:creationId xmlns:a16="http://schemas.microsoft.com/office/drawing/2014/main" id="{05EB8CC3-5FF4-ED78-4405-F35094C31F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BB2D9E-647F-26D2-2174-2530CD596027}"/>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3207528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8DD6F-E7B0-8B9F-C8E0-3ADD83F3F4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93C380-EDF4-D064-B6A4-CF4846398E2A}"/>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4" name="Footer Placeholder 3">
            <a:extLst>
              <a:ext uri="{FF2B5EF4-FFF2-40B4-BE49-F238E27FC236}">
                <a16:creationId xmlns:a16="http://schemas.microsoft.com/office/drawing/2014/main" id="{CC9782EF-C875-C9A0-BC48-66A5726F7B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14C571-85FC-5EEE-067F-2C47515A1F3F}"/>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269273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9A0C99-1B83-DD0F-537A-3CE9EBACB2E8}"/>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3" name="Footer Placeholder 2">
            <a:extLst>
              <a:ext uri="{FF2B5EF4-FFF2-40B4-BE49-F238E27FC236}">
                <a16:creationId xmlns:a16="http://schemas.microsoft.com/office/drawing/2014/main" id="{B870EDB3-3984-B0CE-D27E-A732A5ED31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6358C5-0C8E-4502-F863-CFF9AA431C18}"/>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1266679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3B99A-5862-AA74-7B5C-D8C8776B49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ABC18A-4EB3-FE2F-9031-AD7E694B9C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8FFE0AA-CC29-BCB7-7F7F-B43279CEDD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3287A-D2DE-F93A-4376-E6FA65043FC5}"/>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6" name="Footer Placeholder 5">
            <a:extLst>
              <a:ext uri="{FF2B5EF4-FFF2-40B4-BE49-F238E27FC236}">
                <a16:creationId xmlns:a16="http://schemas.microsoft.com/office/drawing/2014/main" id="{3DFC11B4-CD5A-7684-3173-C9B8465A6D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82883B-93E0-94D7-5AE7-AAFB89175C0E}"/>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1026408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759FC-EBDB-A73A-AA28-003F395EB3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1E5AAF-EB39-2D4A-E129-021DCF70CE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033764-8304-B80C-7434-583773043B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A55D0F-FA6F-28DF-AD04-51860F1489EB}"/>
              </a:ext>
            </a:extLst>
          </p:cNvPr>
          <p:cNvSpPr>
            <a:spLocks noGrp="1"/>
          </p:cNvSpPr>
          <p:nvPr>
            <p:ph type="dt" sz="half" idx="10"/>
          </p:nvPr>
        </p:nvSpPr>
        <p:spPr/>
        <p:txBody>
          <a:bodyPr/>
          <a:lstStyle/>
          <a:p>
            <a:fld id="{BC67AABF-EA1E-4DAD-8D41-710C7A62FBB9}" type="datetimeFigureOut">
              <a:rPr lang="en-US" smtClean="0"/>
              <a:t>12/26/2024</a:t>
            </a:fld>
            <a:endParaRPr lang="en-US"/>
          </a:p>
        </p:txBody>
      </p:sp>
      <p:sp>
        <p:nvSpPr>
          <p:cNvPr id="6" name="Footer Placeholder 5">
            <a:extLst>
              <a:ext uri="{FF2B5EF4-FFF2-40B4-BE49-F238E27FC236}">
                <a16:creationId xmlns:a16="http://schemas.microsoft.com/office/drawing/2014/main" id="{AC2E2A4A-FDD7-48DD-4C6D-57FBFA9A71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A1472D-6C44-E57F-AC52-A92A60259BEC}"/>
              </a:ext>
            </a:extLst>
          </p:cNvPr>
          <p:cNvSpPr>
            <a:spLocks noGrp="1"/>
          </p:cNvSpPr>
          <p:nvPr>
            <p:ph type="sldNum" sz="quarter" idx="12"/>
          </p:nvPr>
        </p:nvSpPr>
        <p:spPr/>
        <p:txBody>
          <a:bodyPr/>
          <a:lstStyle/>
          <a:p>
            <a:fld id="{64C05547-94DC-49C0-8C7B-EC5E56799CDF}" type="slidenum">
              <a:rPr lang="en-US" smtClean="0"/>
              <a:t>‹#›</a:t>
            </a:fld>
            <a:endParaRPr lang="en-US"/>
          </a:p>
        </p:txBody>
      </p:sp>
    </p:spTree>
    <p:extLst>
      <p:ext uri="{BB962C8B-B14F-4D97-AF65-F5344CB8AC3E}">
        <p14:creationId xmlns:p14="http://schemas.microsoft.com/office/powerpoint/2010/main" val="3019380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3DAFBF-1C34-EDC6-7AEA-1AB7E39B23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2A2451-7A19-D385-541F-188E182A7C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77935A-D89B-F50E-5D74-E79520EEA0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C67AABF-EA1E-4DAD-8D41-710C7A62FBB9}" type="datetimeFigureOut">
              <a:rPr lang="en-US" smtClean="0"/>
              <a:t>12/26/2024</a:t>
            </a:fld>
            <a:endParaRPr lang="en-US"/>
          </a:p>
        </p:txBody>
      </p:sp>
      <p:sp>
        <p:nvSpPr>
          <p:cNvPr id="5" name="Footer Placeholder 4">
            <a:extLst>
              <a:ext uri="{FF2B5EF4-FFF2-40B4-BE49-F238E27FC236}">
                <a16:creationId xmlns:a16="http://schemas.microsoft.com/office/drawing/2014/main" id="{469CB5C0-F584-9410-5EB1-BADD2B3729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96FA9E3-090F-FC74-FF0C-EE0618937A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4C05547-94DC-49C0-8C7B-EC5E56799CDF}" type="slidenum">
              <a:rPr lang="en-US" smtClean="0"/>
              <a:t>‹#›</a:t>
            </a:fld>
            <a:endParaRPr lang="en-US"/>
          </a:p>
        </p:txBody>
      </p:sp>
    </p:spTree>
    <p:extLst>
      <p:ext uri="{BB962C8B-B14F-4D97-AF65-F5344CB8AC3E}">
        <p14:creationId xmlns:p14="http://schemas.microsoft.com/office/powerpoint/2010/main" val="1666243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jpg"/><Relationship Id="rId3" Type="http://schemas.openxmlformats.org/officeDocument/2006/relationships/image" Target="../media/image1.jpg"/><Relationship Id="rId7" Type="http://schemas.openxmlformats.org/officeDocument/2006/relationships/image" Target="../media/image5.jpeg"/><Relationship Id="rId12"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jpg"/><Relationship Id="rId5" Type="http://schemas.openxmlformats.org/officeDocument/2006/relationships/image" Target="../media/image3.jpg"/><Relationship Id="rId15" Type="http://schemas.openxmlformats.org/officeDocument/2006/relationships/hyperlink" Target="https://cloud.google.com/discover/finance-ai" TargetMode="External"/><Relationship Id="rId10" Type="http://schemas.openxmlformats.org/officeDocument/2006/relationships/image" Target="../media/image8.jpg"/><Relationship Id="rId4" Type="http://schemas.openxmlformats.org/officeDocument/2006/relationships/image" Target="../media/image2.jpeg"/><Relationship Id="rId9" Type="http://schemas.openxmlformats.org/officeDocument/2006/relationships/image" Target="../media/image7.jpeg"/><Relationship Id="rId14" Type="http://schemas.openxmlformats.org/officeDocument/2006/relationships/hyperlink" Target="https://cloud.google.com/learn/what-is-artificial-intelligence"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2" Type="http://schemas.openxmlformats.org/officeDocument/2006/relationships/image" Target="../media/image9.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1.jpg"/><Relationship Id="rId5" Type="http://schemas.openxmlformats.org/officeDocument/2006/relationships/image" Target="../media/image4.jpeg"/><Relationship Id="rId10" Type="http://schemas.openxmlformats.org/officeDocument/2006/relationships/image" Target="../media/image10.jpg"/><Relationship Id="rId4" Type="http://schemas.openxmlformats.org/officeDocument/2006/relationships/image" Target="../media/image3.jpg"/><Relationship Id="rId9" Type="http://schemas.openxmlformats.org/officeDocument/2006/relationships/image" Target="../media/image8.jp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hyperlink" Target="https://cloud.google.com/learn/what-is-natural-language-processing" TargetMode="External"/><Relationship Id="rId3" Type="http://schemas.openxmlformats.org/officeDocument/2006/relationships/image" Target="../media/image13.jpeg"/><Relationship Id="rId7" Type="http://schemas.openxmlformats.org/officeDocument/2006/relationships/image" Target="../media/image6.jpg"/><Relationship Id="rId12" Type="http://schemas.openxmlformats.org/officeDocument/2006/relationships/image" Target="../media/image11.jpg"/><Relationship Id="rId2" Type="http://schemas.openxmlformats.org/officeDocument/2006/relationships/image" Target="../media/image12.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g"/><Relationship Id="rId5" Type="http://schemas.openxmlformats.org/officeDocument/2006/relationships/image" Target="../media/image4.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 Id="rId14" Type="http://schemas.openxmlformats.org/officeDocument/2006/relationships/hyperlink" Target="https://cloud.google.com/learn/what-is-machine-learning"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13.jpeg"/><Relationship Id="rId7"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1.jpg"/><Relationship Id="rId5" Type="http://schemas.openxmlformats.org/officeDocument/2006/relationships/image" Target="../media/image4.jpeg"/><Relationship Id="rId10" Type="http://schemas.openxmlformats.org/officeDocument/2006/relationships/image" Target="../media/image10.jpg"/><Relationship Id="rId4" Type="http://schemas.openxmlformats.org/officeDocument/2006/relationships/image" Target="../media/image3.jpg"/><Relationship Id="rId9" Type="http://schemas.openxmlformats.org/officeDocument/2006/relationships/image" Target="../media/image9.jpg"/></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12" Type="http://schemas.openxmlformats.org/officeDocument/2006/relationships/image" Target="../media/image11.jpg"/><Relationship Id="rId2"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15.jpeg"/><Relationship Id="rId11" Type="http://schemas.openxmlformats.org/officeDocument/2006/relationships/image" Target="../media/image10.jpg"/><Relationship Id="rId5" Type="http://schemas.openxmlformats.org/officeDocument/2006/relationships/image" Target="../media/image4.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5.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2" Type="http://schemas.openxmlformats.org/officeDocument/2006/relationships/image" Target="../media/image8.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1.jpg"/><Relationship Id="rId5" Type="http://schemas.openxmlformats.org/officeDocument/2006/relationships/image" Target="../media/image4.jpeg"/><Relationship Id="rId10" Type="http://schemas.openxmlformats.org/officeDocument/2006/relationships/image" Target="../media/image10.jpg"/><Relationship Id="rId4" Type="http://schemas.openxmlformats.org/officeDocument/2006/relationships/image" Target="../media/image3.jpg"/><Relationship Id="rId9" Type="http://schemas.openxmlformats.org/officeDocument/2006/relationships/image" Target="../media/image9.jpg"/></Relationships>
</file>

<file path=ppt/slides/_rels/slide6.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13.jpeg"/><Relationship Id="rId7" Type="http://schemas.openxmlformats.org/officeDocument/2006/relationships/image" Target="../media/image7.jpeg"/><Relationship Id="rId2"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image" Target="../media/image6.jpg"/><Relationship Id="rId11" Type="http://schemas.openxmlformats.org/officeDocument/2006/relationships/image" Target="../media/image11.jpg"/><Relationship Id="rId5" Type="http://schemas.openxmlformats.org/officeDocument/2006/relationships/image" Target="../media/image5.jpeg"/><Relationship Id="rId10" Type="http://schemas.openxmlformats.org/officeDocument/2006/relationships/image" Target="../media/image10.jpg"/><Relationship Id="rId4" Type="http://schemas.openxmlformats.org/officeDocument/2006/relationships/image" Target="../media/image4.jpeg"/><Relationship Id="rId9" Type="http://schemas.openxmlformats.org/officeDocument/2006/relationships/image" Target="../media/image9.jpg"/></Relationships>
</file>

<file path=ppt/slides/_rels/slide7.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12" Type="http://schemas.openxmlformats.org/officeDocument/2006/relationships/image" Target="../media/image11.jpg"/><Relationship Id="rId2" Type="http://schemas.openxmlformats.org/officeDocument/2006/relationships/image" Target="../media/image16.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g"/><Relationship Id="rId5" Type="http://schemas.openxmlformats.org/officeDocument/2006/relationships/image" Target="../media/image17.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8.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2" Type="http://schemas.openxmlformats.org/officeDocument/2006/relationships/image" Target="../media/image10.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1.jpg"/><Relationship Id="rId5" Type="http://schemas.openxmlformats.org/officeDocument/2006/relationships/image" Target="../media/image4.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9.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13.jpeg"/><Relationship Id="rId7" Type="http://schemas.openxmlformats.org/officeDocument/2006/relationships/image" Target="../media/image6.jpg"/><Relationship Id="rId2" Type="http://schemas.openxmlformats.org/officeDocument/2006/relationships/image" Target="../media/image11.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g"/><Relationship Id="rId5" Type="http://schemas.openxmlformats.org/officeDocument/2006/relationships/image" Target="../media/image4.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833A8701-9378-FDC0-DE00-03D41408AC39}"/>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B6B091EC-1868-C89C-D058-0C40497BED94}"/>
              </a:ext>
            </a:extLst>
          </p:cNvPr>
          <p:cNvSpPr/>
          <p:nvPr/>
        </p:nvSpPr>
        <p:spPr>
          <a:xfrm>
            <a:off x="5400675" y="981074"/>
            <a:ext cx="1285875" cy="5348287"/>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E420D664-E4C8-7B16-F638-09BF62611240}"/>
              </a:ext>
            </a:extLst>
          </p:cNvPr>
          <p:cNvSpPr/>
          <p:nvPr/>
        </p:nvSpPr>
        <p:spPr>
          <a:xfrm>
            <a:off x="6858000" y="1585911"/>
            <a:ext cx="1026669" cy="4181342"/>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12449DC1-3470-2775-76DA-9C9FB6D21F63}"/>
              </a:ext>
            </a:extLst>
          </p:cNvPr>
          <p:cNvSpPr/>
          <p:nvPr/>
        </p:nvSpPr>
        <p:spPr>
          <a:xfrm>
            <a:off x="8077200" y="981074"/>
            <a:ext cx="1026669" cy="5366677"/>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43A2524C-1672-EEFA-F736-83B6BE1CC24A}"/>
              </a:ext>
            </a:extLst>
          </p:cNvPr>
          <p:cNvSpPr/>
          <p:nvPr/>
        </p:nvSpPr>
        <p:spPr>
          <a:xfrm>
            <a:off x="9296400" y="1800224"/>
            <a:ext cx="1026669" cy="376134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F485EEBC-6EBB-E856-935B-E816813E65BF}"/>
              </a:ext>
            </a:extLst>
          </p:cNvPr>
          <p:cNvSpPr/>
          <p:nvPr/>
        </p:nvSpPr>
        <p:spPr>
          <a:xfrm>
            <a:off x="10515600" y="1352550"/>
            <a:ext cx="1026669" cy="46386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67815AC-1E6E-84C2-5726-01D8F43622E6}"/>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ue and purple background&#10;&#10;Description automatically generated">
            <a:extLst>
              <a:ext uri="{FF2B5EF4-FFF2-40B4-BE49-F238E27FC236}">
                <a16:creationId xmlns:a16="http://schemas.microsoft.com/office/drawing/2014/main" id="{4AB96170-BFDA-A2F2-36CD-1A34CDB077B4}"/>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497331" y="2743200"/>
            <a:ext cx="1371600" cy="1371600"/>
          </a:xfrm>
          <a:prstGeom prst="ellipse">
            <a:avLst/>
          </a:prstGeom>
        </p:spPr>
      </p:pic>
      <p:pic>
        <p:nvPicPr>
          <p:cNvPr id="18" name="Picture 17">
            <a:extLst>
              <a:ext uri="{FF2B5EF4-FFF2-40B4-BE49-F238E27FC236}">
                <a16:creationId xmlns:a16="http://schemas.microsoft.com/office/drawing/2014/main" id="{699614E4-99A7-8E52-A3BB-F55971B1234E}"/>
              </a:ext>
            </a:extLst>
          </p:cNvPr>
          <p:cNvPicPr>
            <a:picLocks noChangeAspect="1"/>
          </p:cNvPicPr>
          <p:nvPr/>
        </p:nvPicPr>
        <p:blipFill rotWithShape="1">
          <a:blip r:embed="rId5">
            <a:extLst>
              <a:ext uri="{28A0092B-C50C-407E-A947-70E740481C1C}">
                <a14:useLocalDpi xmlns:a14="http://schemas.microsoft.com/office/drawing/2010/main" val="0"/>
              </a:ext>
            </a:extLst>
          </a:blip>
          <a:srcRect l="16667" r="16667"/>
          <a:stretch/>
        </p:blipFill>
        <p:spPr>
          <a:xfrm>
            <a:off x="869624" y="6923743"/>
            <a:ext cx="548640" cy="548640"/>
          </a:xfrm>
          <a:prstGeom prst="ellipse">
            <a:avLst/>
          </a:prstGeom>
        </p:spPr>
      </p:pic>
      <p:pic>
        <p:nvPicPr>
          <p:cNvPr id="20" name="Picture 19" descr="A blue and pink background&#10;&#10;Description automatically generated">
            <a:extLst>
              <a:ext uri="{FF2B5EF4-FFF2-40B4-BE49-F238E27FC236}">
                <a16:creationId xmlns:a16="http://schemas.microsoft.com/office/drawing/2014/main" id="{7C0AC22D-04E0-C718-3A08-4D371E047349}"/>
              </a:ext>
            </a:extLst>
          </p:cNvPr>
          <p:cNvPicPr>
            <a:picLocks noChangeAspect="1"/>
          </p:cNvPicPr>
          <p:nvPr/>
        </p:nvPicPr>
        <p:blipFill rotWithShape="1">
          <a:blip r:embed="rId6">
            <a:extLst>
              <a:ext uri="{28A0092B-C50C-407E-A947-70E740481C1C}">
                <a14:useLocalDpi xmlns:a14="http://schemas.microsoft.com/office/drawing/2010/main" val="0"/>
              </a:ext>
            </a:extLst>
          </a:blip>
          <a:srcRect l="21879" r="21879"/>
          <a:stretch/>
        </p:blipFill>
        <p:spPr>
          <a:xfrm>
            <a:off x="869624" y="7593108"/>
            <a:ext cx="548640" cy="548640"/>
          </a:xfrm>
          <a:prstGeom prst="ellipse">
            <a:avLst/>
          </a:prstGeom>
        </p:spPr>
      </p:pic>
      <p:pic>
        <p:nvPicPr>
          <p:cNvPr id="22" name="Picture 21">
            <a:extLst>
              <a:ext uri="{FF2B5EF4-FFF2-40B4-BE49-F238E27FC236}">
                <a16:creationId xmlns:a16="http://schemas.microsoft.com/office/drawing/2014/main" id="{1A552EA2-03EA-7A3C-A20F-11AA4C77DBE7}"/>
              </a:ext>
            </a:extLst>
          </p:cNvPr>
          <p:cNvPicPr>
            <a:picLocks noChangeAspect="1"/>
          </p:cNvPicPr>
          <p:nvPr/>
        </p:nvPicPr>
        <p:blipFill rotWithShape="1">
          <a:blip r:embed="rId7">
            <a:extLst>
              <a:ext uri="{28A0092B-C50C-407E-A947-70E740481C1C}">
                <a14:useLocalDpi xmlns:a14="http://schemas.microsoft.com/office/drawing/2010/main" val="0"/>
              </a:ext>
            </a:extLst>
          </a:blip>
          <a:srcRect l="20838" r="20838"/>
          <a:stretch/>
        </p:blipFill>
        <p:spPr>
          <a:xfrm>
            <a:off x="858049" y="5585013"/>
            <a:ext cx="548640" cy="548640"/>
          </a:xfrm>
          <a:prstGeom prst="ellipse">
            <a:avLst/>
          </a:prstGeom>
        </p:spPr>
      </p:pic>
      <p:pic>
        <p:nvPicPr>
          <p:cNvPr id="26" name="Picture 25" descr="A blue and purple background&#10;&#10;Description automatically generated">
            <a:extLst>
              <a:ext uri="{FF2B5EF4-FFF2-40B4-BE49-F238E27FC236}">
                <a16:creationId xmlns:a16="http://schemas.microsoft.com/office/drawing/2014/main" id="{FD6E68E5-C7DB-323F-0F09-538F9B00B452}"/>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869624" y="4915648"/>
            <a:ext cx="548640" cy="548640"/>
          </a:xfrm>
          <a:prstGeom prst="ellipse">
            <a:avLst/>
          </a:prstGeom>
        </p:spPr>
      </p:pic>
      <p:pic>
        <p:nvPicPr>
          <p:cNvPr id="28" name="Picture 27" descr="A blue and purple background&#10;&#10;Description automatically generated">
            <a:extLst>
              <a:ext uri="{FF2B5EF4-FFF2-40B4-BE49-F238E27FC236}">
                <a16:creationId xmlns:a16="http://schemas.microsoft.com/office/drawing/2014/main" id="{01B2639C-B4C6-08E1-F014-549D38FD65A9}"/>
              </a:ext>
            </a:extLst>
          </p:cNvPr>
          <p:cNvPicPr>
            <a:picLocks noChangeAspect="1"/>
          </p:cNvPicPr>
          <p:nvPr/>
        </p:nvPicPr>
        <p:blipFill rotWithShape="1">
          <a:blip r:embed="rId9">
            <a:extLst>
              <a:ext uri="{28A0092B-C50C-407E-A947-70E740481C1C}">
                <a14:useLocalDpi xmlns:a14="http://schemas.microsoft.com/office/drawing/2010/main" val="0"/>
              </a:ext>
            </a:extLst>
          </a:blip>
          <a:srcRect l="21425" r="21425"/>
          <a:stretch/>
        </p:blipFill>
        <p:spPr>
          <a:xfrm>
            <a:off x="869624" y="4246283"/>
            <a:ext cx="548640" cy="548640"/>
          </a:xfrm>
          <a:prstGeom prst="ellipse">
            <a:avLst/>
          </a:prstGeom>
        </p:spPr>
      </p:pic>
      <p:pic>
        <p:nvPicPr>
          <p:cNvPr id="30" name="Picture 29" descr="A blue and purple background&#10;&#10;Description automatically generated">
            <a:extLst>
              <a:ext uri="{FF2B5EF4-FFF2-40B4-BE49-F238E27FC236}">
                <a16:creationId xmlns:a16="http://schemas.microsoft.com/office/drawing/2014/main" id="{50964323-B3EB-E2D9-3225-A9127C8BF4F3}"/>
              </a:ext>
            </a:extLst>
          </p:cNvPr>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872130" y="6254378"/>
            <a:ext cx="548640" cy="548640"/>
          </a:xfrm>
          <a:prstGeom prst="ellipse">
            <a:avLst/>
          </a:prstGeom>
        </p:spPr>
      </p:pic>
      <p:pic>
        <p:nvPicPr>
          <p:cNvPr id="32" name="Picture 31" descr="A close up of lines and dots&#10;&#10;Description automatically generated">
            <a:extLst>
              <a:ext uri="{FF2B5EF4-FFF2-40B4-BE49-F238E27FC236}">
                <a16:creationId xmlns:a16="http://schemas.microsoft.com/office/drawing/2014/main" id="{BFB4FCB8-77AD-FE42-6A2E-13BD72F5BF06}"/>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891811" y="9601200"/>
            <a:ext cx="548640" cy="548640"/>
          </a:xfrm>
          <a:prstGeom prst="ellipse">
            <a:avLst/>
          </a:prstGeom>
        </p:spPr>
      </p:pic>
      <p:pic>
        <p:nvPicPr>
          <p:cNvPr id="34" name="Picture 33" descr="A blue and pink light streaks&#10;&#10;Description automatically generated">
            <a:extLst>
              <a:ext uri="{FF2B5EF4-FFF2-40B4-BE49-F238E27FC236}">
                <a16:creationId xmlns:a16="http://schemas.microsoft.com/office/drawing/2014/main" id="{0DEA3949-DF8E-951F-914F-F653DA52B3CF}"/>
              </a:ext>
            </a:extLst>
          </p:cNvPr>
          <p:cNvPicPr>
            <a:picLocks noChangeAspect="1"/>
          </p:cNvPicPr>
          <p:nvPr/>
        </p:nvPicPr>
        <p:blipFill rotWithShape="1">
          <a:blip r:embed="rId12">
            <a:extLst>
              <a:ext uri="{28A0092B-C50C-407E-A947-70E740481C1C}">
                <a14:useLocalDpi xmlns:a14="http://schemas.microsoft.com/office/drawing/2010/main" val="0"/>
              </a:ext>
            </a:extLst>
          </a:blip>
          <a:srcRect l="18750" r="18750"/>
          <a:stretch/>
        </p:blipFill>
        <p:spPr>
          <a:xfrm>
            <a:off x="891811" y="8262473"/>
            <a:ext cx="548640" cy="548640"/>
          </a:xfrm>
          <a:prstGeom prst="ellipse">
            <a:avLst/>
          </a:prstGeom>
        </p:spPr>
      </p:pic>
      <p:pic>
        <p:nvPicPr>
          <p:cNvPr id="36" name="Picture 35" descr="A blue and pink background&#10;&#10;Description automatically generated">
            <a:extLst>
              <a:ext uri="{FF2B5EF4-FFF2-40B4-BE49-F238E27FC236}">
                <a16:creationId xmlns:a16="http://schemas.microsoft.com/office/drawing/2014/main" id="{07E5ECA5-50BC-F34C-F16A-678B8A08784F}"/>
              </a:ext>
            </a:extLst>
          </p:cNvPr>
          <p:cNvPicPr>
            <a:picLocks noChangeAspect="1"/>
          </p:cNvPicPr>
          <p:nvPr/>
        </p:nvPicPr>
        <p:blipFill rotWithShape="1">
          <a:blip r:embed="rId13">
            <a:extLst>
              <a:ext uri="{28A0092B-C50C-407E-A947-70E740481C1C}">
                <a14:useLocalDpi xmlns:a14="http://schemas.microsoft.com/office/drawing/2010/main" val="0"/>
              </a:ext>
            </a:extLst>
          </a:blip>
          <a:srcRect l="21841" r="21841"/>
          <a:stretch/>
        </p:blipFill>
        <p:spPr>
          <a:xfrm>
            <a:off x="891811" y="8931838"/>
            <a:ext cx="548640" cy="548640"/>
          </a:xfrm>
          <a:prstGeom prst="ellipse">
            <a:avLst/>
          </a:prstGeom>
        </p:spPr>
      </p:pic>
      <p:sp>
        <p:nvSpPr>
          <p:cNvPr id="37" name="TextBox 36">
            <a:extLst>
              <a:ext uri="{FF2B5EF4-FFF2-40B4-BE49-F238E27FC236}">
                <a16:creationId xmlns:a16="http://schemas.microsoft.com/office/drawing/2014/main" id="{00C87C3A-6249-9336-8C9C-422B720F0DC2}"/>
              </a:ext>
            </a:extLst>
          </p:cNvPr>
          <p:cNvSpPr txBox="1"/>
          <p:nvPr/>
        </p:nvSpPr>
        <p:spPr>
          <a:xfrm>
            <a:off x="1868931" y="1907118"/>
            <a:ext cx="5410200" cy="3693319"/>
          </a:xfrm>
          <a:prstGeom prst="rect">
            <a:avLst/>
          </a:prstGeom>
          <a:noFill/>
        </p:spPr>
        <p:txBody>
          <a:bodyPr wrap="square" rtlCol="0">
            <a:spAutoFit/>
          </a:bodyPr>
          <a:lstStyle/>
          <a:p>
            <a:pPr algn="ctr"/>
            <a:r>
              <a:rPr lang="en-US" dirty="0">
                <a:solidFill>
                  <a:schemeClr val="bg1"/>
                </a:solidFill>
              </a:rPr>
              <a:t>Artificial intelligence (AI) applications are software programs that use </a:t>
            </a:r>
            <a:r>
              <a:rPr lang="en-US" dirty="0">
                <a:solidFill>
                  <a:schemeClr val="bg1"/>
                </a:solidFill>
                <a:hlinkClick r:id="rId14">
                  <a:extLst>
                    <a:ext uri="{A12FA001-AC4F-418D-AE19-62706E023703}">
                      <ahyp:hlinkClr xmlns:ahyp="http://schemas.microsoft.com/office/drawing/2018/hyperlinkcolor" val="tx"/>
                    </a:ext>
                  </a:extLst>
                </a:hlinkClick>
              </a:rPr>
              <a:t>AI techniques</a:t>
            </a:r>
            <a:r>
              <a:rPr lang="en-US" dirty="0">
                <a:solidFill>
                  <a:schemeClr val="bg1"/>
                </a:solidFill>
              </a:rPr>
              <a:t> to perform specific tasks. These tasks can range from simple, repetitive tasks to complex, cognitive tasks that require human-like intelligence.</a:t>
            </a:r>
          </a:p>
          <a:p>
            <a:pPr algn="ctr"/>
            <a:endParaRPr lang="en-US" dirty="0">
              <a:solidFill>
                <a:schemeClr val="bg1"/>
              </a:solidFill>
            </a:endParaRPr>
          </a:p>
          <a:p>
            <a:pPr algn="ctr"/>
            <a:r>
              <a:rPr lang="en-US" dirty="0">
                <a:solidFill>
                  <a:schemeClr val="bg1"/>
                </a:solidFill>
              </a:rPr>
              <a:t>AI applications are becoming increasingly common in a wide variety of industries, including healthcare, </a:t>
            </a:r>
            <a:r>
              <a:rPr lang="en-US" dirty="0">
                <a:solidFill>
                  <a:schemeClr val="bg1"/>
                </a:solidFill>
                <a:hlinkClick r:id="rId15">
                  <a:extLst>
                    <a:ext uri="{A12FA001-AC4F-418D-AE19-62706E023703}">
                      <ahyp:hlinkClr xmlns:ahyp="http://schemas.microsoft.com/office/drawing/2018/hyperlinkcolor" val="tx"/>
                    </a:ext>
                  </a:extLst>
                </a:hlinkClick>
              </a:rPr>
              <a:t>finance</a:t>
            </a:r>
            <a:r>
              <a:rPr lang="en-US" dirty="0">
                <a:solidFill>
                  <a:schemeClr val="bg1"/>
                </a:solidFill>
              </a:rPr>
              <a:t>, retail, and manufacturing. As AI technology continues to develop, we can expect to see even more innovative and groundbreaking AI applications in the future.</a:t>
            </a:r>
          </a:p>
          <a:p>
            <a:pPr algn="ctr"/>
            <a:endParaRPr lang="en-US" dirty="0">
              <a:solidFill>
                <a:schemeClr val="bg1"/>
              </a:solidFill>
            </a:endParaRPr>
          </a:p>
        </p:txBody>
      </p:sp>
      <p:sp>
        <p:nvSpPr>
          <p:cNvPr id="38" name="TextBox 37">
            <a:extLst>
              <a:ext uri="{FF2B5EF4-FFF2-40B4-BE49-F238E27FC236}">
                <a16:creationId xmlns:a16="http://schemas.microsoft.com/office/drawing/2014/main" id="{76DCFFE5-1A51-7B0B-17F1-1D5E7FF5A72E}"/>
              </a:ext>
            </a:extLst>
          </p:cNvPr>
          <p:cNvSpPr txBox="1"/>
          <p:nvPr/>
        </p:nvSpPr>
        <p:spPr>
          <a:xfrm>
            <a:off x="1687830" y="679876"/>
            <a:ext cx="7791450" cy="830997"/>
          </a:xfrm>
          <a:prstGeom prst="rect">
            <a:avLst/>
          </a:prstGeom>
          <a:noFill/>
        </p:spPr>
        <p:txBody>
          <a:bodyPr wrap="square" rtlCol="0">
            <a:spAutoFit/>
          </a:bodyPr>
          <a:lstStyle/>
          <a:p>
            <a:r>
              <a:rPr lang="en-US" sz="4800" b="1" dirty="0">
                <a:solidFill>
                  <a:schemeClr val="bg1"/>
                </a:solidFill>
              </a:rPr>
              <a:t>What are AI applications?</a:t>
            </a:r>
          </a:p>
        </p:txBody>
      </p:sp>
    </p:spTree>
    <p:extLst>
      <p:ext uri="{BB962C8B-B14F-4D97-AF65-F5344CB8AC3E}">
        <p14:creationId xmlns:p14="http://schemas.microsoft.com/office/powerpoint/2010/main" val="42771410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7B24011-96DA-AAA3-134D-32549AB5E9F2}"/>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44D1B6EB-F631-36FD-6C18-A0CE1205A1EE}"/>
              </a:ext>
            </a:extLst>
          </p:cNvPr>
          <p:cNvSpPr/>
          <p:nvPr/>
        </p:nvSpPr>
        <p:spPr>
          <a:xfrm>
            <a:off x="5400675" y="2181224"/>
            <a:ext cx="1285875" cy="27622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5E87F00E-4D2B-831E-B6B6-A1ABB87AE112}"/>
              </a:ext>
            </a:extLst>
          </p:cNvPr>
          <p:cNvSpPr/>
          <p:nvPr/>
        </p:nvSpPr>
        <p:spPr>
          <a:xfrm>
            <a:off x="6858000" y="1007267"/>
            <a:ext cx="1026669" cy="5110164"/>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CC75D313-1F68-FF90-B0C7-CE64EE4705D8}"/>
              </a:ext>
            </a:extLst>
          </p:cNvPr>
          <p:cNvSpPr/>
          <p:nvPr/>
        </p:nvSpPr>
        <p:spPr>
          <a:xfrm>
            <a:off x="8077200" y="1390649"/>
            <a:ext cx="1026669" cy="43434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3ADA9DF5-CB71-CE7D-544C-7235B0688BC8}"/>
              </a:ext>
            </a:extLst>
          </p:cNvPr>
          <p:cNvSpPr/>
          <p:nvPr/>
        </p:nvSpPr>
        <p:spPr>
          <a:xfrm>
            <a:off x="9296400" y="2519361"/>
            <a:ext cx="1026669" cy="20859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FBBFE250-10AE-A08A-9BA1-05631DB9682C}"/>
              </a:ext>
            </a:extLst>
          </p:cNvPr>
          <p:cNvSpPr/>
          <p:nvPr/>
        </p:nvSpPr>
        <p:spPr>
          <a:xfrm>
            <a:off x="10515600" y="1724024"/>
            <a:ext cx="1026669" cy="367665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9D537F5-AB2E-F7C5-A695-56C5E290F929}"/>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0F77BEE9-4F4E-EC5E-599E-F418308A3CEC}"/>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58049" y="-4371976"/>
            <a:ext cx="548640" cy="548640"/>
          </a:xfrm>
          <a:prstGeom prst="ellipse">
            <a:avLst/>
          </a:prstGeom>
        </p:spPr>
      </p:pic>
      <p:pic>
        <p:nvPicPr>
          <p:cNvPr id="10" name="Picture 9">
            <a:extLst>
              <a:ext uri="{FF2B5EF4-FFF2-40B4-BE49-F238E27FC236}">
                <a16:creationId xmlns:a16="http://schemas.microsoft.com/office/drawing/2014/main" id="{81152A32-5119-9A44-5A18-24E447AE5C3D}"/>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69624" y="-561976"/>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98931EC1-2935-5927-1AD4-DAD26CA450E3}"/>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50448" y="416241"/>
            <a:ext cx="548640" cy="548640"/>
          </a:xfrm>
          <a:prstGeom prst="ellipse">
            <a:avLst/>
          </a:prstGeom>
        </p:spPr>
      </p:pic>
      <p:pic>
        <p:nvPicPr>
          <p:cNvPr id="12" name="Picture 11">
            <a:extLst>
              <a:ext uri="{FF2B5EF4-FFF2-40B4-BE49-F238E27FC236}">
                <a16:creationId xmlns:a16="http://schemas.microsoft.com/office/drawing/2014/main" id="{D568698B-DB6D-D6C1-0D3A-F74589F68063}"/>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58049" y="-2085976"/>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39288FD6-51FF-8805-13E4-E4BCD93237B8}"/>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69624" y="-2847976"/>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48917D58-D719-9F79-96B8-A748A8DF4B2C}"/>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858049" y="-3609976"/>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5EA14619-E161-3133-85DA-F3370BD38B34}"/>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72130" y="-1323976"/>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FC42ABF2-7B58-3A44-EDE2-7557DF54E0CD}"/>
              </a:ext>
            </a:extLst>
          </p:cNvPr>
          <p:cNvPicPr>
            <a:picLocks noChangeAspect="1"/>
          </p:cNvPicPr>
          <p:nvPr/>
        </p:nvPicPr>
        <p:blipFill rotWithShape="1">
          <a:blip r:embed="rId2">
            <a:extLst>
              <a:ext uri="{28A0092B-C50C-407E-A947-70E740481C1C}">
                <a14:useLocalDpi xmlns:a14="http://schemas.microsoft.com/office/drawing/2010/main" val="0"/>
              </a:ext>
            </a:extLst>
          </a:blip>
          <a:srcRect l="21841" r="21841"/>
          <a:stretch/>
        </p:blipFill>
        <p:spPr>
          <a:xfrm>
            <a:off x="497331" y="2743200"/>
            <a:ext cx="1371600" cy="137160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987286B1-BAE2-BDC3-6902-53C1DA67BEF2}"/>
              </a:ext>
            </a:extLst>
          </p:cNvPr>
          <p:cNvPicPr>
            <a:picLocks noChangeAspect="1"/>
          </p:cNvPicPr>
          <p:nvPr/>
        </p:nvPicPr>
        <p:blipFill rotWithShape="1">
          <a:blip r:embed="rId10">
            <a:extLst>
              <a:ext uri="{28A0092B-C50C-407E-A947-70E740481C1C}">
                <a14:useLocalDpi xmlns:a14="http://schemas.microsoft.com/office/drawing/2010/main" val="0"/>
              </a:ext>
            </a:extLst>
          </a:blip>
          <a:srcRect l="18750" r="18750"/>
          <a:stretch/>
        </p:blipFill>
        <p:spPr>
          <a:xfrm>
            <a:off x="872635" y="1178241"/>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501F6955-848D-F278-4DED-85C7FE601FA6}"/>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872635" y="1940241"/>
            <a:ext cx="548640" cy="548640"/>
          </a:xfrm>
          <a:prstGeom prst="ellipse">
            <a:avLst/>
          </a:prstGeom>
        </p:spPr>
      </p:pic>
    </p:spTree>
    <p:extLst>
      <p:ext uri="{BB962C8B-B14F-4D97-AF65-F5344CB8AC3E}">
        <p14:creationId xmlns:p14="http://schemas.microsoft.com/office/powerpoint/2010/main" val="4001075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a:extLst>
            <a:ext uri="{FF2B5EF4-FFF2-40B4-BE49-F238E27FC236}">
              <a16:creationId xmlns:a16="http://schemas.microsoft.com/office/drawing/2014/main" id="{62F654D1-58EE-FEFF-90A7-FC5B5D3400EC}"/>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7EAFCECA-2226-9B1C-DD59-DA801A1F180B}"/>
              </a:ext>
            </a:extLst>
          </p:cNvPr>
          <p:cNvSpPr/>
          <p:nvPr/>
        </p:nvSpPr>
        <p:spPr>
          <a:xfrm>
            <a:off x="5453062" y="1585911"/>
            <a:ext cx="1285875" cy="36861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2AD5275D-E67E-F0E9-8092-8A27CE20E586}"/>
              </a:ext>
            </a:extLst>
          </p:cNvPr>
          <p:cNvSpPr/>
          <p:nvPr/>
        </p:nvSpPr>
        <p:spPr>
          <a:xfrm>
            <a:off x="6910387" y="831055"/>
            <a:ext cx="1026669" cy="519588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E8F8143E-AE96-3806-B78C-0DEE02F97D53}"/>
              </a:ext>
            </a:extLst>
          </p:cNvPr>
          <p:cNvSpPr/>
          <p:nvPr/>
        </p:nvSpPr>
        <p:spPr>
          <a:xfrm>
            <a:off x="8129587" y="1743074"/>
            <a:ext cx="1026669" cy="337185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D039B1A2-D45F-6149-B96E-05BD3BF82D76}"/>
              </a:ext>
            </a:extLst>
          </p:cNvPr>
          <p:cNvSpPr/>
          <p:nvPr/>
        </p:nvSpPr>
        <p:spPr>
          <a:xfrm>
            <a:off x="9348787" y="1481136"/>
            <a:ext cx="1026669" cy="389572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3F9A4852-DDE2-14D9-9EE5-5E9F60316AD2}"/>
              </a:ext>
            </a:extLst>
          </p:cNvPr>
          <p:cNvSpPr/>
          <p:nvPr/>
        </p:nvSpPr>
        <p:spPr>
          <a:xfrm>
            <a:off x="10544175" y="2536030"/>
            <a:ext cx="1026669" cy="1785938"/>
          </a:xfrm>
          <a:prstGeom prst="roundRect">
            <a:avLst>
              <a:gd name="adj" fmla="val 43506"/>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E04AE4D-628A-D4F7-EF5B-DE714336F8DB}"/>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5447B70B-5534-5215-8453-7DA178DFFBF4}"/>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56424" y="1965960"/>
            <a:ext cx="548640" cy="548640"/>
          </a:xfrm>
          <a:prstGeom prst="ellipse">
            <a:avLst/>
          </a:prstGeom>
        </p:spPr>
      </p:pic>
      <p:pic>
        <p:nvPicPr>
          <p:cNvPr id="10" name="Picture 9">
            <a:extLst>
              <a:ext uri="{FF2B5EF4-FFF2-40B4-BE49-F238E27FC236}">
                <a16:creationId xmlns:a16="http://schemas.microsoft.com/office/drawing/2014/main" id="{34101A43-5F85-6472-C19A-A43FB8735180}"/>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69624" y="6644640"/>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7F061899-702C-7B64-3757-FE7F2F6EFE26}"/>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69624" y="7406640"/>
            <a:ext cx="548640" cy="548640"/>
          </a:xfrm>
          <a:prstGeom prst="ellipse">
            <a:avLst/>
          </a:prstGeom>
        </p:spPr>
      </p:pic>
      <p:pic>
        <p:nvPicPr>
          <p:cNvPr id="12" name="Picture 11">
            <a:extLst>
              <a:ext uri="{FF2B5EF4-FFF2-40B4-BE49-F238E27FC236}">
                <a16:creationId xmlns:a16="http://schemas.microsoft.com/office/drawing/2014/main" id="{38C6E7E4-F242-E48B-2462-64127EBFB4B5}"/>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58049" y="5120640"/>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2AC620BF-0243-1ECD-D389-E7456486DF45}"/>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69624" y="4358640"/>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19CEB129-5B2F-A018-6914-89189A88A756}"/>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444944" y="2743200"/>
            <a:ext cx="1371600" cy="137160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DDA588CA-1BF1-1091-D942-229438F52523}"/>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72130" y="5882640"/>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A4B23C03-7687-0F0D-112A-B75FB27AB975}"/>
              </a:ext>
            </a:extLst>
          </p:cNvPr>
          <p:cNvPicPr>
            <a:picLocks noChangeAspect="1"/>
          </p:cNvPicPr>
          <p:nvPr/>
        </p:nvPicPr>
        <p:blipFill rotWithShape="1">
          <a:blip r:embed="rId10">
            <a:extLst>
              <a:ext uri="{28A0092B-C50C-407E-A947-70E740481C1C}">
                <a14:useLocalDpi xmlns:a14="http://schemas.microsoft.com/office/drawing/2010/main" val="0"/>
              </a:ext>
            </a:extLst>
          </a:blip>
          <a:srcRect l="21841" r="21841"/>
          <a:stretch/>
        </p:blipFill>
        <p:spPr>
          <a:xfrm>
            <a:off x="891811" y="9692640"/>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81DAF026-0F83-9C28-A532-C43EC12F0D8C}"/>
              </a:ext>
            </a:extLst>
          </p:cNvPr>
          <p:cNvPicPr>
            <a:picLocks noChangeAspect="1"/>
          </p:cNvPicPr>
          <p:nvPr/>
        </p:nvPicPr>
        <p:blipFill rotWithShape="1">
          <a:blip r:embed="rId11">
            <a:extLst>
              <a:ext uri="{28A0092B-C50C-407E-A947-70E740481C1C}">
                <a14:useLocalDpi xmlns:a14="http://schemas.microsoft.com/office/drawing/2010/main" val="0"/>
              </a:ext>
            </a:extLst>
          </a:blip>
          <a:srcRect l="18750" r="18750"/>
          <a:stretch/>
        </p:blipFill>
        <p:spPr>
          <a:xfrm>
            <a:off x="891811" y="8168640"/>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A2FF3FCF-38E3-E660-CDDE-CBB6DB55D23A}"/>
              </a:ext>
            </a:extLst>
          </p:cNvPr>
          <p:cNvPicPr>
            <a:picLocks noChangeAspect="1"/>
          </p:cNvPicPr>
          <p:nvPr/>
        </p:nvPicPr>
        <p:blipFill rotWithShape="1">
          <a:blip r:embed="rId12">
            <a:extLst>
              <a:ext uri="{28A0092B-C50C-407E-A947-70E740481C1C}">
                <a14:useLocalDpi xmlns:a14="http://schemas.microsoft.com/office/drawing/2010/main" val="0"/>
              </a:ext>
            </a:extLst>
          </a:blip>
          <a:srcRect l="21841" r="21841"/>
          <a:stretch/>
        </p:blipFill>
        <p:spPr>
          <a:xfrm>
            <a:off x="891811" y="8930640"/>
            <a:ext cx="548640" cy="548640"/>
          </a:xfrm>
          <a:prstGeom prst="ellipse">
            <a:avLst/>
          </a:prstGeom>
        </p:spPr>
      </p:pic>
      <p:sp>
        <p:nvSpPr>
          <p:cNvPr id="19" name="TextBox 18">
            <a:extLst>
              <a:ext uri="{FF2B5EF4-FFF2-40B4-BE49-F238E27FC236}">
                <a16:creationId xmlns:a16="http://schemas.microsoft.com/office/drawing/2014/main" id="{0FB797A7-49B8-0B1C-D6FB-6075CDCC3D31}"/>
              </a:ext>
            </a:extLst>
          </p:cNvPr>
          <p:cNvSpPr txBox="1"/>
          <p:nvPr/>
        </p:nvSpPr>
        <p:spPr>
          <a:xfrm>
            <a:off x="2045843" y="1474499"/>
            <a:ext cx="6553200" cy="4524315"/>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hlinkClick r:id="rId13">
                  <a:extLst>
                    <a:ext uri="{A12FA001-AC4F-418D-AE19-62706E023703}">
                      <ahyp:hlinkClr xmlns:ahyp="http://schemas.microsoft.com/office/drawing/2018/hyperlinkcolor" val="tx"/>
                    </a:ext>
                  </a:extLst>
                </a:hlinkClick>
              </a:rPr>
              <a:t>Natural language processing</a:t>
            </a:r>
            <a:r>
              <a:rPr lang="en-US" b="1" dirty="0">
                <a:solidFill>
                  <a:schemeClr val="bg1"/>
                </a:solidFill>
              </a:rPr>
              <a:t> (NLP)</a:t>
            </a:r>
            <a:r>
              <a:rPr lang="en-US" dirty="0">
                <a:solidFill>
                  <a:schemeClr val="bg1"/>
                </a:solidFill>
              </a:rPr>
              <a:t>: NLP allows computers to understand and generate human language. This technology is used in a variety of applications, such as machine translation, spam filtering, and sentiment analysis.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Computer vision</a:t>
            </a:r>
            <a:r>
              <a:rPr lang="en-US" dirty="0">
                <a:solidFill>
                  <a:schemeClr val="bg1"/>
                </a:solidFill>
              </a:rPr>
              <a:t>: Computer vision allows computers to identify and interpret visual content. This technology is used in a variety of applications, such as self-driving cars, facial recognition, and object detection.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hlinkClick r:id="rId14">
                  <a:extLst>
                    <a:ext uri="{A12FA001-AC4F-418D-AE19-62706E023703}">
                      <ahyp:hlinkClr xmlns:ahyp="http://schemas.microsoft.com/office/drawing/2018/hyperlinkcolor" val="tx"/>
                    </a:ext>
                  </a:extLst>
                </a:hlinkClick>
              </a:rPr>
              <a:t>Machine learning</a:t>
            </a:r>
            <a:r>
              <a:rPr lang="en-US" b="1" dirty="0">
                <a:solidFill>
                  <a:schemeClr val="bg1"/>
                </a:solidFill>
              </a:rPr>
              <a:t> (ML)</a:t>
            </a:r>
            <a:r>
              <a:rPr lang="en-US" dirty="0">
                <a:solidFill>
                  <a:schemeClr val="bg1"/>
                </a:solidFill>
              </a:rPr>
              <a:t>: ML allows computers to learn from data and improve their performance over time. This technology is used in a variety of applications, such as predictive analytics, fraud detection, and recommendation systems.</a:t>
            </a:r>
          </a:p>
        </p:txBody>
      </p:sp>
      <p:sp>
        <p:nvSpPr>
          <p:cNvPr id="20" name="TextBox 19">
            <a:extLst>
              <a:ext uri="{FF2B5EF4-FFF2-40B4-BE49-F238E27FC236}">
                <a16:creationId xmlns:a16="http://schemas.microsoft.com/office/drawing/2014/main" id="{8314C7AF-6C07-3910-B4AA-29B96770055E}"/>
              </a:ext>
            </a:extLst>
          </p:cNvPr>
          <p:cNvSpPr txBox="1"/>
          <p:nvPr/>
        </p:nvSpPr>
        <p:spPr>
          <a:xfrm>
            <a:off x="2045843" y="609330"/>
            <a:ext cx="8671560" cy="646331"/>
          </a:xfrm>
          <a:prstGeom prst="rect">
            <a:avLst/>
          </a:prstGeom>
          <a:noFill/>
        </p:spPr>
        <p:txBody>
          <a:bodyPr wrap="square" rtlCol="0">
            <a:spAutoFit/>
          </a:bodyPr>
          <a:lstStyle/>
          <a:p>
            <a:r>
              <a:rPr lang="en-US" sz="3600" b="1" dirty="0">
                <a:solidFill>
                  <a:schemeClr val="bg1"/>
                </a:solidFill>
              </a:rPr>
              <a:t>Applications of artificial intelligence (AI)</a:t>
            </a:r>
          </a:p>
        </p:txBody>
      </p:sp>
    </p:spTree>
    <p:extLst>
      <p:ext uri="{BB962C8B-B14F-4D97-AF65-F5344CB8AC3E}">
        <p14:creationId xmlns:p14="http://schemas.microsoft.com/office/powerpoint/2010/main" val="19892749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a:extLst>
            <a:ext uri="{FF2B5EF4-FFF2-40B4-BE49-F238E27FC236}">
              <a16:creationId xmlns:a16="http://schemas.microsoft.com/office/drawing/2014/main" id="{6D660DA0-297C-BE46-7A5D-7CC16D945464}"/>
            </a:ext>
          </a:extLst>
        </p:cNvPr>
        <p:cNvGrpSpPr/>
        <p:nvPr/>
      </p:nvGrpSpPr>
      <p:grpSpPr>
        <a:xfrm>
          <a:off x="0" y="0"/>
          <a:ext cx="0" cy="0"/>
          <a:chOff x="0" y="0"/>
          <a:chExt cx="0" cy="0"/>
        </a:xfrm>
      </p:grpSpPr>
      <p:sp useBgFill="1">
        <p:nvSpPr>
          <p:cNvPr id="3" name="Rectangle: Rounded Corners 2">
            <a:extLst>
              <a:ext uri="{FF2B5EF4-FFF2-40B4-BE49-F238E27FC236}">
                <a16:creationId xmlns:a16="http://schemas.microsoft.com/office/drawing/2014/main" id="{85470B21-FADD-EE3C-5A50-556454B6907E}"/>
              </a:ext>
            </a:extLst>
          </p:cNvPr>
          <p:cNvSpPr/>
          <p:nvPr/>
        </p:nvSpPr>
        <p:spPr>
          <a:xfrm>
            <a:off x="5429250" y="2214562"/>
            <a:ext cx="1285875" cy="30861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D22C7632-BA39-7555-A98A-CC7D6A6328A1}"/>
              </a:ext>
            </a:extLst>
          </p:cNvPr>
          <p:cNvSpPr/>
          <p:nvPr/>
        </p:nvSpPr>
        <p:spPr>
          <a:xfrm>
            <a:off x="6886575" y="1264443"/>
            <a:ext cx="1026669" cy="498633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2C45BC00-4E81-5A8B-A027-D12240B9A98B}"/>
              </a:ext>
            </a:extLst>
          </p:cNvPr>
          <p:cNvSpPr/>
          <p:nvPr/>
        </p:nvSpPr>
        <p:spPr>
          <a:xfrm>
            <a:off x="8105775" y="2166937"/>
            <a:ext cx="1026669" cy="31813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E8C0C334-AED9-27DA-2FD4-169C69A5F830}"/>
              </a:ext>
            </a:extLst>
          </p:cNvPr>
          <p:cNvSpPr/>
          <p:nvPr/>
        </p:nvSpPr>
        <p:spPr>
          <a:xfrm>
            <a:off x="9324975" y="1752599"/>
            <a:ext cx="1026669" cy="401002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ectangle: Rounded Corners 6">
            <a:extLst>
              <a:ext uri="{FF2B5EF4-FFF2-40B4-BE49-F238E27FC236}">
                <a16:creationId xmlns:a16="http://schemas.microsoft.com/office/drawing/2014/main" id="{7F68313C-C76B-A130-D54C-5EFB57B49C1B}"/>
              </a:ext>
            </a:extLst>
          </p:cNvPr>
          <p:cNvSpPr/>
          <p:nvPr/>
        </p:nvSpPr>
        <p:spPr>
          <a:xfrm>
            <a:off x="10544175" y="1147762"/>
            <a:ext cx="1026669" cy="521970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4E712A1-A1A3-5485-B702-BCDAD5BCD31C}"/>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blue and purple background&#10;&#10;Description automatically generated">
            <a:extLst>
              <a:ext uri="{FF2B5EF4-FFF2-40B4-BE49-F238E27FC236}">
                <a16:creationId xmlns:a16="http://schemas.microsoft.com/office/drawing/2014/main" id="{7E093E19-7FDB-3B06-8B7B-045488BB9929}"/>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80236" y="1209040"/>
            <a:ext cx="548640" cy="548640"/>
          </a:xfrm>
          <a:prstGeom prst="ellipse">
            <a:avLst/>
          </a:prstGeom>
        </p:spPr>
      </p:pic>
      <p:pic>
        <p:nvPicPr>
          <p:cNvPr id="11" name="Picture 10">
            <a:extLst>
              <a:ext uri="{FF2B5EF4-FFF2-40B4-BE49-F238E27FC236}">
                <a16:creationId xmlns:a16="http://schemas.microsoft.com/office/drawing/2014/main" id="{D30B1F69-C1B7-9DFA-CBB0-D06CB5B20C65}"/>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93436" y="5867400"/>
            <a:ext cx="548640" cy="548640"/>
          </a:xfrm>
          <a:prstGeom prst="ellipse">
            <a:avLst/>
          </a:prstGeom>
        </p:spPr>
      </p:pic>
      <p:pic>
        <p:nvPicPr>
          <p:cNvPr id="12" name="Picture 11" descr="A blue and pink background&#10;&#10;Description automatically generated">
            <a:extLst>
              <a:ext uri="{FF2B5EF4-FFF2-40B4-BE49-F238E27FC236}">
                <a16:creationId xmlns:a16="http://schemas.microsoft.com/office/drawing/2014/main" id="{51D68DB9-7197-4B53-290C-F3EDB5FB1369}"/>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93436" y="6634480"/>
            <a:ext cx="548640" cy="548640"/>
          </a:xfrm>
          <a:prstGeom prst="ellipse">
            <a:avLst/>
          </a:prstGeom>
        </p:spPr>
      </p:pic>
      <p:pic>
        <p:nvPicPr>
          <p:cNvPr id="13" name="Picture 12">
            <a:extLst>
              <a:ext uri="{FF2B5EF4-FFF2-40B4-BE49-F238E27FC236}">
                <a16:creationId xmlns:a16="http://schemas.microsoft.com/office/drawing/2014/main" id="{5D04C0B6-BFFB-52B4-6168-64410D405CEB}"/>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81861" y="4333240"/>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BF0BC497-93A4-8EC1-6C00-4CA0D1C5B9B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68756" y="2743200"/>
            <a:ext cx="1371600" cy="137160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85AF1257-3C96-E78B-EB78-198446769723}"/>
              </a:ext>
            </a:extLst>
          </p:cNvPr>
          <p:cNvPicPr>
            <a:picLocks noChangeAspect="1"/>
          </p:cNvPicPr>
          <p:nvPr/>
        </p:nvPicPr>
        <p:blipFill rotWithShape="1">
          <a:blip r:embed="rId7">
            <a:extLst>
              <a:ext uri="{28A0092B-C50C-407E-A947-70E740481C1C}">
                <a14:useLocalDpi xmlns:a14="http://schemas.microsoft.com/office/drawing/2010/main" val="0"/>
              </a:ext>
            </a:extLst>
          </a:blip>
          <a:srcRect l="21425" r="21425"/>
          <a:stretch/>
        </p:blipFill>
        <p:spPr>
          <a:xfrm>
            <a:off x="877496" y="1976120"/>
            <a:ext cx="548640" cy="548640"/>
          </a:xfrm>
          <a:prstGeom prst="ellipse">
            <a:avLst/>
          </a:prstGeom>
        </p:spPr>
      </p:pic>
      <p:pic>
        <p:nvPicPr>
          <p:cNvPr id="16" name="Picture 15" descr="A blue and purple background&#10;&#10;Description automatically generated">
            <a:extLst>
              <a:ext uri="{FF2B5EF4-FFF2-40B4-BE49-F238E27FC236}">
                <a16:creationId xmlns:a16="http://schemas.microsoft.com/office/drawing/2014/main" id="{68A84CBC-1097-714B-FC84-876D4A059ED2}"/>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895942" y="5100320"/>
            <a:ext cx="548640" cy="548640"/>
          </a:xfrm>
          <a:prstGeom prst="ellipse">
            <a:avLst/>
          </a:prstGeom>
        </p:spPr>
      </p:pic>
      <p:pic>
        <p:nvPicPr>
          <p:cNvPr id="17" name="Picture 16" descr="A close up of lines and dots&#10;&#10;Description automatically generated">
            <a:extLst>
              <a:ext uri="{FF2B5EF4-FFF2-40B4-BE49-F238E27FC236}">
                <a16:creationId xmlns:a16="http://schemas.microsoft.com/office/drawing/2014/main" id="{508E7296-819B-D2D6-A064-45B5B025DB73}"/>
              </a:ext>
            </a:extLst>
          </p:cNvPr>
          <p:cNvPicPr>
            <a:picLocks noChangeAspect="1"/>
          </p:cNvPicPr>
          <p:nvPr/>
        </p:nvPicPr>
        <p:blipFill rotWithShape="1">
          <a:blip r:embed="rId9">
            <a:extLst>
              <a:ext uri="{28A0092B-C50C-407E-A947-70E740481C1C}">
                <a14:useLocalDpi xmlns:a14="http://schemas.microsoft.com/office/drawing/2010/main" val="0"/>
              </a:ext>
            </a:extLst>
          </a:blip>
          <a:srcRect l="21841" r="21841"/>
          <a:stretch/>
        </p:blipFill>
        <p:spPr>
          <a:xfrm>
            <a:off x="915623" y="8935720"/>
            <a:ext cx="548640" cy="548640"/>
          </a:xfrm>
          <a:prstGeom prst="ellipse">
            <a:avLst/>
          </a:prstGeom>
        </p:spPr>
      </p:pic>
      <p:pic>
        <p:nvPicPr>
          <p:cNvPr id="18" name="Picture 17" descr="A blue and pink light streaks&#10;&#10;Description automatically generated">
            <a:extLst>
              <a:ext uri="{FF2B5EF4-FFF2-40B4-BE49-F238E27FC236}">
                <a16:creationId xmlns:a16="http://schemas.microsoft.com/office/drawing/2014/main" id="{1A238CA2-A456-1F21-1B77-DF5D174ED0EA}"/>
              </a:ext>
            </a:extLst>
          </p:cNvPr>
          <p:cNvPicPr>
            <a:picLocks noChangeAspect="1"/>
          </p:cNvPicPr>
          <p:nvPr/>
        </p:nvPicPr>
        <p:blipFill rotWithShape="1">
          <a:blip r:embed="rId10">
            <a:extLst>
              <a:ext uri="{28A0092B-C50C-407E-A947-70E740481C1C}">
                <a14:useLocalDpi xmlns:a14="http://schemas.microsoft.com/office/drawing/2010/main" val="0"/>
              </a:ext>
            </a:extLst>
          </a:blip>
          <a:srcRect l="18750" r="18750"/>
          <a:stretch/>
        </p:blipFill>
        <p:spPr>
          <a:xfrm>
            <a:off x="915623" y="7401560"/>
            <a:ext cx="548640" cy="548640"/>
          </a:xfrm>
          <a:prstGeom prst="ellipse">
            <a:avLst/>
          </a:prstGeom>
        </p:spPr>
      </p:pic>
      <p:pic>
        <p:nvPicPr>
          <p:cNvPr id="19" name="Picture 18" descr="A blue and pink background&#10;&#10;Description automatically generated">
            <a:extLst>
              <a:ext uri="{FF2B5EF4-FFF2-40B4-BE49-F238E27FC236}">
                <a16:creationId xmlns:a16="http://schemas.microsoft.com/office/drawing/2014/main" id="{0D435D4D-B400-F682-98C1-27211C8BBA57}"/>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915623" y="8168640"/>
            <a:ext cx="548640" cy="548640"/>
          </a:xfrm>
          <a:prstGeom prst="ellipse">
            <a:avLst/>
          </a:prstGeom>
        </p:spPr>
      </p:pic>
      <p:sp>
        <p:nvSpPr>
          <p:cNvPr id="20" name="TextBox 19">
            <a:extLst>
              <a:ext uri="{FF2B5EF4-FFF2-40B4-BE49-F238E27FC236}">
                <a16:creationId xmlns:a16="http://schemas.microsoft.com/office/drawing/2014/main" id="{670EE568-E7B1-18FE-F6BF-5F66A573D929}"/>
              </a:ext>
            </a:extLst>
          </p:cNvPr>
          <p:cNvSpPr txBox="1"/>
          <p:nvPr/>
        </p:nvSpPr>
        <p:spPr>
          <a:xfrm>
            <a:off x="2170991" y="1250334"/>
            <a:ext cx="6080760"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Robotics</a:t>
            </a:r>
            <a:r>
              <a:rPr lang="en-US" dirty="0">
                <a:solidFill>
                  <a:schemeClr val="bg1"/>
                </a:solidFill>
              </a:rPr>
              <a:t>: Robotics is the branch of AI that deals with the design, construction, and operation of robots. Robots are used in a variety of applications, such as manufacturing, healthcare, and space exploration.</a:t>
            </a:r>
          </a:p>
        </p:txBody>
      </p:sp>
      <p:sp>
        <p:nvSpPr>
          <p:cNvPr id="21" name="TextBox 20">
            <a:extLst>
              <a:ext uri="{FF2B5EF4-FFF2-40B4-BE49-F238E27FC236}">
                <a16:creationId xmlns:a16="http://schemas.microsoft.com/office/drawing/2014/main" id="{ECAF909F-C499-B77E-FDC8-724D473F9C18}"/>
              </a:ext>
            </a:extLst>
          </p:cNvPr>
          <p:cNvSpPr txBox="1"/>
          <p:nvPr/>
        </p:nvSpPr>
        <p:spPr>
          <a:xfrm>
            <a:off x="2477468" y="2992389"/>
            <a:ext cx="6226351" cy="646331"/>
          </a:xfrm>
          <a:prstGeom prst="rect">
            <a:avLst/>
          </a:prstGeom>
          <a:noFill/>
        </p:spPr>
        <p:txBody>
          <a:bodyPr wrap="square" rtlCol="0">
            <a:spAutoFit/>
          </a:bodyPr>
          <a:lstStyle/>
          <a:p>
            <a:r>
              <a:rPr lang="en-US" sz="3600" b="1" dirty="0">
                <a:solidFill>
                  <a:schemeClr val="bg1"/>
                </a:solidFill>
              </a:rPr>
              <a:t>AI in business intelligence</a:t>
            </a:r>
          </a:p>
        </p:txBody>
      </p:sp>
      <p:sp>
        <p:nvSpPr>
          <p:cNvPr id="22" name="TextBox 21">
            <a:extLst>
              <a:ext uri="{FF2B5EF4-FFF2-40B4-BE49-F238E27FC236}">
                <a16:creationId xmlns:a16="http://schemas.microsoft.com/office/drawing/2014/main" id="{34AAE3B0-83AE-81C2-4FA4-4DD7A78870B2}"/>
              </a:ext>
            </a:extLst>
          </p:cNvPr>
          <p:cNvSpPr txBox="1"/>
          <p:nvPr/>
        </p:nvSpPr>
        <p:spPr>
          <a:xfrm>
            <a:off x="2170991" y="3859115"/>
            <a:ext cx="6823333"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Data collection</a:t>
            </a:r>
            <a:r>
              <a:rPr lang="en-US" dirty="0">
                <a:solidFill>
                  <a:schemeClr val="bg1"/>
                </a:solidFill>
              </a:rPr>
              <a:t>: Collecting data from a variety of sources, including structured data (for example, databases) and unstructured data (for example, text documents, images, and videos)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Data visualization</a:t>
            </a:r>
            <a:r>
              <a:rPr lang="en-US" dirty="0">
                <a:solidFill>
                  <a:schemeClr val="bg1"/>
                </a:solidFill>
              </a:rPr>
              <a:t>: AI can help create visualizations that make it easier to understand data</a:t>
            </a:r>
          </a:p>
        </p:txBody>
      </p:sp>
    </p:spTree>
    <p:extLst>
      <p:ext uri="{BB962C8B-B14F-4D97-AF65-F5344CB8AC3E}">
        <p14:creationId xmlns:p14="http://schemas.microsoft.com/office/powerpoint/2010/main" val="4206253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useBgFill="1">
        <p:nvSpPr>
          <p:cNvPr id="6" name="Rectangle: Rounded Corners 5">
            <a:extLst>
              <a:ext uri="{FF2B5EF4-FFF2-40B4-BE49-F238E27FC236}">
                <a16:creationId xmlns:a16="http://schemas.microsoft.com/office/drawing/2014/main" id="{6591215B-E10A-11F5-DDAF-ABB9A21EAC6A}"/>
              </a:ext>
            </a:extLst>
          </p:cNvPr>
          <p:cNvSpPr/>
          <p:nvPr/>
        </p:nvSpPr>
        <p:spPr>
          <a:xfrm>
            <a:off x="5453062" y="1624012"/>
            <a:ext cx="1285875" cy="38290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ectangle: Rounded Corners 6">
            <a:extLst>
              <a:ext uri="{FF2B5EF4-FFF2-40B4-BE49-F238E27FC236}">
                <a16:creationId xmlns:a16="http://schemas.microsoft.com/office/drawing/2014/main" id="{D46DA5FA-2199-4C9E-8058-312CF3A3588D}"/>
              </a:ext>
            </a:extLst>
          </p:cNvPr>
          <p:cNvSpPr/>
          <p:nvPr/>
        </p:nvSpPr>
        <p:spPr>
          <a:xfrm>
            <a:off x="6886575" y="1447866"/>
            <a:ext cx="1026669" cy="4181342"/>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Rounded Corners 7">
            <a:extLst>
              <a:ext uri="{FF2B5EF4-FFF2-40B4-BE49-F238E27FC236}">
                <a16:creationId xmlns:a16="http://schemas.microsoft.com/office/drawing/2014/main" id="{16283939-7ACE-4BB4-E413-C88F2DDD17C0}"/>
              </a:ext>
            </a:extLst>
          </p:cNvPr>
          <p:cNvSpPr/>
          <p:nvPr/>
        </p:nvSpPr>
        <p:spPr>
          <a:xfrm>
            <a:off x="8105775" y="962024"/>
            <a:ext cx="1026669" cy="515302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Rounded Corners 8">
            <a:extLst>
              <a:ext uri="{FF2B5EF4-FFF2-40B4-BE49-F238E27FC236}">
                <a16:creationId xmlns:a16="http://schemas.microsoft.com/office/drawing/2014/main" id="{5F154AA1-DEAD-F089-CDFD-623B6C176307}"/>
              </a:ext>
            </a:extLst>
          </p:cNvPr>
          <p:cNvSpPr/>
          <p:nvPr/>
        </p:nvSpPr>
        <p:spPr>
          <a:xfrm>
            <a:off x="9324975" y="1657867"/>
            <a:ext cx="1026669" cy="376134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Rounded Corners 9">
            <a:extLst>
              <a:ext uri="{FF2B5EF4-FFF2-40B4-BE49-F238E27FC236}">
                <a16:creationId xmlns:a16="http://schemas.microsoft.com/office/drawing/2014/main" id="{097E0341-B161-943C-EAC7-20ABDEB5DCA6}"/>
              </a:ext>
            </a:extLst>
          </p:cNvPr>
          <p:cNvSpPr/>
          <p:nvPr/>
        </p:nvSpPr>
        <p:spPr>
          <a:xfrm>
            <a:off x="10544175" y="2490787"/>
            <a:ext cx="1026669" cy="209550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95B1E4-265D-25DC-C705-0C2DC4E8CD18}"/>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lue and purple background&#10;&#10;Description automatically generated">
            <a:extLst>
              <a:ext uri="{FF2B5EF4-FFF2-40B4-BE49-F238E27FC236}">
                <a16:creationId xmlns:a16="http://schemas.microsoft.com/office/drawing/2014/main" id="{043271FF-19B0-EF35-0C56-3BDBF64960C1}"/>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39987" y="609600"/>
            <a:ext cx="548640" cy="548640"/>
          </a:xfrm>
          <a:prstGeom prst="ellipse">
            <a:avLst/>
          </a:prstGeom>
        </p:spPr>
      </p:pic>
      <p:pic>
        <p:nvPicPr>
          <p:cNvPr id="14" name="Picture 13">
            <a:extLst>
              <a:ext uri="{FF2B5EF4-FFF2-40B4-BE49-F238E27FC236}">
                <a16:creationId xmlns:a16="http://schemas.microsoft.com/office/drawing/2014/main" id="{5DA0000C-95D7-32AD-C821-7BF1113659FE}"/>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25499" y="5181600"/>
            <a:ext cx="548640" cy="548640"/>
          </a:xfrm>
          <a:prstGeom prst="ellipse">
            <a:avLst/>
          </a:prstGeom>
        </p:spPr>
      </p:pic>
      <p:pic>
        <p:nvPicPr>
          <p:cNvPr id="15" name="Picture 14" descr="A blue and pink background&#10;&#10;Description automatically generated">
            <a:extLst>
              <a:ext uri="{FF2B5EF4-FFF2-40B4-BE49-F238E27FC236}">
                <a16:creationId xmlns:a16="http://schemas.microsoft.com/office/drawing/2014/main" id="{8440C632-4529-F727-675C-1354B9A71641}"/>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25499" y="5943600"/>
            <a:ext cx="548640" cy="548640"/>
          </a:xfrm>
          <a:prstGeom prst="ellipse">
            <a:avLst/>
          </a:prstGeom>
        </p:spPr>
      </p:pic>
      <p:pic>
        <p:nvPicPr>
          <p:cNvPr id="16" name="Picture 15">
            <a:extLst>
              <a:ext uri="{FF2B5EF4-FFF2-40B4-BE49-F238E27FC236}">
                <a16:creationId xmlns:a16="http://schemas.microsoft.com/office/drawing/2014/main" id="{51DED95B-786E-2DA2-1C77-F480228F2681}"/>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467749" y="2773680"/>
            <a:ext cx="1371600" cy="1371600"/>
          </a:xfrm>
          <a:prstGeom prst="ellipse">
            <a:avLst/>
          </a:prstGeom>
        </p:spPr>
      </p:pic>
      <p:pic>
        <p:nvPicPr>
          <p:cNvPr id="17" name="Picture 16" descr="A blue and purple background&#10;&#10;Description automatically generated">
            <a:extLst>
              <a:ext uri="{FF2B5EF4-FFF2-40B4-BE49-F238E27FC236}">
                <a16:creationId xmlns:a16="http://schemas.microsoft.com/office/drawing/2014/main" id="{AD286BC8-F07C-B291-8624-6FC7BF2C4004}"/>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47686" y="1950720"/>
            <a:ext cx="548640" cy="548640"/>
          </a:xfrm>
          <a:prstGeom prst="ellipse">
            <a:avLst/>
          </a:prstGeom>
        </p:spPr>
      </p:pic>
      <p:pic>
        <p:nvPicPr>
          <p:cNvPr id="18" name="Picture 17" descr="A blue and purple background&#10;&#10;Description automatically generated">
            <a:extLst>
              <a:ext uri="{FF2B5EF4-FFF2-40B4-BE49-F238E27FC236}">
                <a16:creationId xmlns:a16="http://schemas.microsoft.com/office/drawing/2014/main" id="{9D1F05AE-DF47-6F23-EF1A-2F9474526915}"/>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847686" y="1280160"/>
            <a:ext cx="548640" cy="548640"/>
          </a:xfrm>
          <a:prstGeom prst="ellipse">
            <a:avLst/>
          </a:prstGeom>
        </p:spPr>
      </p:pic>
      <p:pic>
        <p:nvPicPr>
          <p:cNvPr id="19" name="Picture 18" descr="A blue and purple background&#10;&#10;Description automatically generated">
            <a:extLst>
              <a:ext uri="{FF2B5EF4-FFF2-40B4-BE49-F238E27FC236}">
                <a16:creationId xmlns:a16="http://schemas.microsoft.com/office/drawing/2014/main" id="{93C67040-FCDA-95EB-D3D0-31A9747AF05C}"/>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28005" y="4419600"/>
            <a:ext cx="548640" cy="548640"/>
          </a:xfrm>
          <a:prstGeom prst="ellipse">
            <a:avLst/>
          </a:prstGeom>
        </p:spPr>
      </p:pic>
      <p:pic>
        <p:nvPicPr>
          <p:cNvPr id="20" name="Picture 19" descr="A close up of lines and dots&#10;&#10;Description automatically generated">
            <a:extLst>
              <a:ext uri="{FF2B5EF4-FFF2-40B4-BE49-F238E27FC236}">
                <a16:creationId xmlns:a16="http://schemas.microsoft.com/office/drawing/2014/main" id="{F7853E13-D648-3226-101A-F77816F9C00D}"/>
              </a:ext>
            </a:extLst>
          </p:cNvPr>
          <p:cNvPicPr>
            <a:picLocks noChangeAspect="1"/>
          </p:cNvPicPr>
          <p:nvPr/>
        </p:nvPicPr>
        <p:blipFill rotWithShape="1">
          <a:blip r:embed="rId10">
            <a:extLst>
              <a:ext uri="{28A0092B-C50C-407E-A947-70E740481C1C}">
                <a14:useLocalDpi xmlns:a14="http://schemas.microsoft.com/office/drawing/2010/main" val="0"/>
              </a:ext>
            </a:extLst>
          </a:blip>
          <a:srcRect l="21841" r="21841"/>
          <a:stretch/>
        </p:blipFill>
        <p:spPr>
          <a:xfrm>
            <a:off x="847686" y="8229600"/>
            <a:ext cx="548640" cy="548640"/>
          </a:xfrm>
          <a:prstGeom prst="ellipse">
            <a:avLst/>
          </a:prstGeom>
        </p:spPr>
      </p:pic>
      <p:pic>
        <p:nvPicPr>
          <p:cNvPr id="21" name="Picture 20" descr="A blue and pink light streaks&#10;&#10;Description automatically generated">
            <a:extLst>
              <a:ext uri="{FF2B5EF4-FFF2-40B4-BE49-F238E27FC236}">
                <a16:creationId xmlns:a16="http://schemas.microsoft.com/office/drawing/2014/main" id="{6A01815D-83DF-CFD9-F011-DB09660E243F}"/>
              </a:ext>
            </a:extLst>
          </p:cNvPr>
          <p:cNvPicPr>
            <a:picLocks noChangeAspect="1"/>
          </p:cNvPicPr>
          <p:nvPr/>
        </p:nvPicPr>
        <p:blipFill rotWithShape="1">
          <a:blip r:embed="rId11">
            <a:extLst>
              <a:ext uri="{28A0092B-C50C-407E-A947-70E740481C1C}">
                <a14:useLocalDpi xmlns:a14="http://schemas.microsoft.com/office/drawing/2010/main" val="0"/>
              </a:ext>
            </a:extLst>
          </a:blip>
          <a:srcRect l="18750" r="18750"/>
          <a:stretch/>
        </p:blipFill>
        <p:spPr>
          <a:xfrm>
            <a:off x="847686" y="6705600"/>
            <a:ext cx="548640" cy="548640"/>
          </a:xfrm>
          <a:prstGeom prst="ellipse">
            <a:avLst/>
          </a:prstGeom>
        </p:spPr>
      </p:pic>
      <p:pic>
        <p:nvPicPr>
          <p:cNvPr id="22" name="Picture 21" descr="A blue and pink background&#10;&#10;Description automatically generated">
            <a:extLst>
              <a:ext uri="{FF2B5EF4-FFF2-40B4-BE49-F238E27FC236}">
                <a16:creationId xmlns:a16="http://schemas.microsoft.com/office/drawing/2014/main" id="{5023A95E-213B-DFB9-E79A-58D295A33DDC}"/>
              </a:ext>
            </a:extLst>
          </p:cNvPr>
          <p:cNvPicPr>
            <a:picLocks noChangeAspect="1"/>
          </p:cNvPicPr>
          <p:nvPr/>
        </p:nvPicPr>
        <p:blipFill rotWithShape="1">
          <a:blip r:embed="rId12">
            <a:extLst>
              <a:ext uri="{28A0092B-C50C-407E-A947-70E740481C1C}">
                <a14:useLocalDpi xmlns:a14="http://schemas.microsoft.com/office/drawing/2010/main" val="0"/>
              </a:ext>
            </a:extLst>
          </a:blip>
          <a:srcRect l="21841" r="21841"/>
          <a:stretch/>
        </p:blipFill>
        <p:spPr>
          <a:xfrm>
            <a:off x="847686" y="7467600"/>
            <a:ext cx="548640" cy="548640"/>
          </a:xfrm>
          <a:prstGeom prst="ellipse">
            <a:avLst/>
          </a:prstGeom>
        </p:spPr>
      </p:pic>
      <p:sp>
        <p:nvSpPr>
          <p:cNvPr id="23" name="TextBox 22">
            <a:extLst>
              <a:ext uri="{FF2B5EF4-FFF2-40B4-BE49-F238E27FC236}">
                <a16:creationId xmlns:a16="http://schemas.microsoft.com/office/drawing/2014/main" id="{34452973-3E26-DFCA-ADAF-C9CEFF9AFC38}"/>
              </a:ext>
            </a:extLst>
          </p:cNvPr>
          <p:cNvSpPr txBox="1"/>
          <p:nvPr/>
        </p:nvSpPr>
        <p:spPr>
          <a:xfrm>
            <a:off x="2107946" y="717682"/>
            <a:ext cx="5901564" cy="646331"/>
          </a:xfrm>
          <a:prstGeom prst="rect">
            <a:avLst/>
          </a:prstGeom>
          <a:noFill/>
        </p:spPr>
        <p:txBody>
          <a:bodyPr wrap="square" rtlCol="0">
            <a:spAutoFit/>
          </a:bodyPr>
          <a:lstStyle/>
          <a:p>
            <a:r>
              <a:rPr lang="en-US" sz="3600" b="1" dirty="0">
                <a:solidFill>
                  <a:schemeClr val="bg1"/>
                </a:solidFill>
              </a:rPr>
              <a:t>AI in healthcare</a:t>
            </a:r>
          </a:p>
        </p:txBody>
      </p:sp>
      <p:sp>
        <p:nvSpPr>
          <p:cNvPr id="24" name="TextBox 23">
            <a:extLst>
              <a:ext uri="{FF2B5EF4-FFF2-40B4-BE49-F238E27FC236}">
                <a16:creationId xmlns:a16="http://schemas.microsoft.com/office/drawing/2014/main" id="{32B8F062-FB49-21B8-CA2A-5E85D64A5D0E}"/>
              </a:ext>
            </a:extLst>
          </p:cNvPr>
          <p:cNvSpPr txBox="1"/>
          <p:nvPr/>
        </p:nvSpPr>
        <p:spPr>
          <a:xfrm>
            <a:off x="2079371" y="1661047"/>
            <a:ext cx="7044564" cy="2246769"/>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bg1"/>
                </a:solidFill>
              </a:rPr>
              <a:t>Treatment development</a:t>
            </a:r>
            <a:r>
              <a:rPr lang="en-US" sz="2000" dirty="0">
                <a:solidFill>
                  <a:schemeClr val="bg1"/>
                </a:solidFill>
              </a:rPr>
              <a:t>: By analyzing large datasets of patient data, AI can identify new patterns and relationships that can be used to develop new drugs and therapies.</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Personalized care</a:t>
            </a:r>
            <a:r>
              <a:rPr lang="en-US" sz="2000" dirty="0">
                <a:solidFill>
                  <a:schemeClr val="bg1"/>
                </a:solidFill>
              </a:rPr>
              <a:t>: By analyzing a patient's data, AI can help doctors develop treatment plans that are tailored to the patient's specific needs.</a:t>
            </a:r>
          </a:p>
        </p:txBody>
      </p:sp>
      <p:sp>
        <p:nvSpPr>
          <p:cNvPr id="25" name="TextBox 24">
            <a:extLst>
              <a:ext uri="{FF2B5EF4-FFF2-40B4-BE49-F238E27FC236}">
                <a16:creationId xmlns:a16="http://schemas.microsoft.com/office/drawing/2014/main" id="{218376D4-A9FE-F668-72F4-7DD8F2775683}"/>
              </a:ext>
            </a:extLst>
          </p:cNvPr>
          <p:cNvSpPr txBox="1"/>
          <p:nvPr/>
        </p:nvSpPr>
        <p:spPr>
          <a:xfrm>
            <a:off x="2109852" y="3977765"/>
            <a:ext cx="5318760" cy="646331"/>
          </a:xfrm>
          <a:prstGeom prst="rect">
            <a:avLst/>
          </a:prstGeom>
          <a:noFill/>
        </p:spPr>
        <p:txBody>
          <a:bodyPr wrap="square" rtlCol="0">
            <a:spAutoFit/>
          </a:bodyPr>
          <a:lstStyle/>
          <a:p>
            <a:r>
              <a:rPr lang="en-US" sz="3600" b="1" dirty="0">
                <a:solidFill>
                  <a:schemeClr val="bg1"/>
                </a:solidFill>
              </a:rPr>
              <a:t>AI in education</a:t>
            </a:r>
          </a:p>
        </p:txBody>
      </p:sp>
      <p:sp>
        <p:nvSpPr>
          <p:cNvPr id="26" name="TextBox 25">
            <a:extLst>
              <a:ext uri="{FF2B5EF4-FFF2-40B4-BE49-F238E27FC236}">
                <a16:creationId xmlns:a16="http://schemas.microsoft.com/office/drawing/2014/main" id="{99160CDC-18CA-CC27-941A-C1DB0E83FBC5}"/>
              </a:ext>
            </a:extLst>
          </p:cNvPr>
          <p:cNvSpPr txBox="1"/>
          <p:nvPr/>
        </p:nvSpPr>
        <p:spPr>
          <a:xfrm>
            <a:off x="2098438" y="4780868"/>
            <a:ext cx="7044564" cy="1631216"/>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Personalized learning</a:t>
            </a:r>
            <a:r>
              <a:rPr lang="en-US" sz="2000" dirty="0">
                <a:solidFill>
                  <a:schemeClr val="bg1"/>
                </a:solidFill>
              </a:rPr>
              <a:t>: AI can be used to create personalized learning experiences for students. By tracking each student's progress, AI can identify areas where the student needs additional support and provide targeted instruction.</a:t>
            </a:r>
          </a:p>
        </p:txBody>
      </p:sp>
    </p:spTree>
    <p:extLst>
      <p:ext uri="{BB962C8B-B14F-4D97-AF65-F5344CB8AC3E}">
        <p14:creationId xmlns:p14="http://schemas.microsoft.com/office/powerpoint/2010/main" val="8292422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a:extLst>
            <a:ext uri="{FF2B5EF4-FFF2-40B4-BE49-F238E27FC236}">
              <a16:creationId xmlns:a16="http://schemas.microsoft.com/office/drawing/2014/main" id="{7B3A0C4C-6CF0-2FCA-7D77-FD40B7A66588}"/>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27C93F5C-DB24-C553-5689-654A601C8437}"/>
              </a:ext>
            </a:extLst>
          </p:cNvPr>
          <p:cNvSpPr/>
          <p:nvPr/>
        </p:nvSpPr>
        <p:spPr>
          <a:xfrm>
            <a:off x="5438775" y="2091927"/>
            <a:ext cx="1285875" cy="30003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BB1ADAB3-B22F-20E1-1C51-47A417874B17}"/>
              </a:ext>
            </a:extLst>
          </p:cNvPr>
          <p:cNvSpPr/>
          <p:nvPr/>
        </p:nvSpPr>
        <p:spPr>
          <a:xfrm>
            <a:off x="6896100" y="1135855"/>
            <a:ext cx="1026669" cy="491252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8311BB20-DA4F-88C4-D4E3-C976A4F2ADE1}"/>
              </a:ext>
            </a:extLst>
          </p:cNvPr>
          <p:cNvSpPr/>
          <p:nvPr/>
        </p:nvSpPr>
        <p:spPr>
          <a:xfrm>
            <a:off x="8115300" y="2625327"/>
            <a:ext cx="1026669" cy="19335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0696A8A4-D686-8718-5EF3-B69B1079D3BD}"/>
              </a:ext>
            </a:extLst>
          </p:cNvPr>
          <p:cNvSpPr/>
          <p:nvPr/>
        </p:nvSpPr>
        <p:spPr>
          <a:xfrm>
            <a:off x="9334500" y="2006202"/>
            <a:ext cx="1026669" cy="317182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0C92C697-C845-E24F-F2A0-51525B981A40}"/>
              </a:ext>
            </a:extLst>
          </p:cNvPr>
          <p:cNvSpPr/>
          <p:nvPr/>
        </p:nvSpPr>
        <p:spPr>
          <a:xfrm>
            <a:off x="10553700" y="1272777"/>
            <a:ext cx="1026669" cy="463867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2F2B914-1E9B-70DB-B314-7648651C06D8}"/>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60C3E93C-DFD2-1250-822B-57C9239277FB}"/>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59837" y="-388620"/>
            <a:ext cx="548640" cy="548640"/>
          </a:xfrm>
          <a:prstGeom prst="ellipse">
            <a:avLst/>
          </a:prstGeom>
        </p:spPr>
      </p:pic>
      <p:pic>
        <p:nvPicPr>
          <p:cNvPr id="10" name="Picture 9">
            <a:extLst>
              <a:ext uri="{FF2B5EF4-FFF2-40B4-BE49-F238E27FC236}">
                <a16:creationId xmlns:a16="http://schemas.microsoft.com/office/drawing/2014/main" id="{16F6B8C7-1A76-BC4F-3D15-E2301A40D55F}"/>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50850" y="4411980"/>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35DE4834-E5A0-81D0-923D-560EDC410E56}"/>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50850" y="5173980"/>
            <a:ext cx="548640" cy="548640"/>
          </a:xfrm>
          <a:prstGeom prst="ellipse">
            <a:avLst/>
          </a:prstGeom>
        </p:spPr>
      </p:pic>
      <p:pic>
        <p:nvPicPr>
          <p:cNvPr id="12" name="Picture 11">
            <a:extLst>
              <a:ext uri="{FF2B5EF4-FFF2-40B4-BE49-F238E27FC236}">
                <a16:creationId xmlns:a16="http://schemas.microsoft.com/office/drawing/2014/main" id="{D07C7C8E-47A4-93D7-21BE-C9ABB8DC4E64}"/>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73037" y="1897380"/>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CFC157E5-31EF-3458-0548-C8279A0A8831}"/>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73037" y="1135380"/>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5C4591FB-3B18-03C8-81DD-4A16BF7C1A97}"/>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859837" y="373380"/>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3FA7F260-4438-D4AB-1EA4-BE0BD760721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59231" y="2743200"/>
            <a:ext cx="1371600" cy="137160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3BFF747D-0F9C-4E87-4B11-C7B66DB4CD06}"/>
              </a:ext>
            </a:extLst>
          </p:cNvPr>
          <p:cNvPicPr>
            <a:picLocks noChangeAspect="1"/>
          </p:cNvPicPr>
          <p:nvPr/>
        </p:nvPicPr>
        <p:blipFill rotWithShape="1">
          <a:blip r:embed="rId9">
            <a:extLst>
              <a:ext uri="{28A0092B-C50C-407E-A947-70E740481C1C}">
                <a14:useLocalDpi xmlns:a14="http://schemas.microsoft.com/office/drawing/2010/main" val="0"/>
              </a:ext>
            </a:extLst>
          </a:blip>
          <a:srcRect l="21841" r="21841"/>
          <a:stretch/>
        </p:blipFill>
        <p:spPr>
          <a:xfrm>
            <a:off x="873037" y="7459980"/>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192FDA42-5ACC-D282-89A9-68559ADF633B}"/>
              </a:ext>
            </a:extLst>
          </p:cNvPr>
          <p:cNvPicPr>
            <a:picLocks noChangeAspect="1"/>
          </p:cNvPicPr>
          <p:nvPr/>
        </p:nvPicPr>
        <p:blipFill rotWithShape="1">
          <a:blip r:embed="rId10">
            <a:extLst>
              <a:ext uri="{28A0092B-C50C-407E-A947-70E740481C1C}">
                <a14:useLocalDpi xmlns:a14="http://schemas.microsoft.com/office/drawing/2010/main" val="0"/>
              </a:ext>
            </a:extLst>
          </a:blip>
          <a:srcRect l="18750" r="18750"/>
          <a:stretch/>
        </p:blipFill>
        <p:spPr>
          <a:xfrm>
            <a:off x="873037" y="5935980"/>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5A46BC8C-A7C9-CA77-2049-DD412BACA747}"/>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873037" y="6697980"/>
            <a:ext cx="548640" cy="548640"/>
          </a:xfrm>
          <a:prstGeom prst="ellipse">
            <a:avLst/>
          </a:prstGeom>
        </p:spPr>
      </p:pic>
      <p:sp>
        <p:nvSpPr>
          <p:cNvPr id="22" name="TextBox 21">
            <a:extLst>
              <a:ext uri="{FF2B5EF4-FFF2-40B4-BE49-F238E27FC236}">
                <a16:creationId xmlns:a16="http://schemas.microsoft.com/office/drawing/2014/main" id="{8CF081B6-843D-D5C0-8D21-284A51AD9E6C}"/>
              </a:ext>
            </a:extLst>
          </p:cNvPr>
          <p:cNvSpPr txBox="1"/>
          <p:nvPr/>
        </p:nvSpPr>
        <p:spPr>
          <a:xfrm>
            <a:off x="2023362" y="1843950"/>
            <a:ext cx="6484620" cy="3170099"/>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Improved student engagement</a:t>
            </a:r>
            <a:r>
              <a:rPr lang="en-US" sz="2000" dirty="0">
                <a:solidFill>
                  <a:schemeClr val="bg1"/>
                </a:solidFill>
              </a:rPr>
              <a:t>: AI can be used to improve student engagement by providing interactive and engaging learning experiences. For example, AI-powered applications can provide students with real-time feedback and support.</a:t>
            </a:r>
          </a:p>
          <a:p>
            <a:pPr marL="342900" indent="-342900">
              <a:buFont typeface="Arial" panose="020B0604020202020204" pitchFamily="34" charset="0"/>
              <a:buChar char="•"/>
            </a:pPr>
            <a:endParaRPr lang="en-US" sz="2000" dirty="0">
              <a:solidFill>
                <a:schemeClr val="bg1"/>
              </a:solidFill>
            </a:endParaRPr>
          </a:p>
          <a:p>
            <a:pPr marL="342900" indent="-342900">
              <a:buFont typeface="Arial" panose="020B0604020202020204" pitchFamily="34" charset="0"/>
              <a:buChar char="•"/>
            </a:pPr>
            <a:r>
              <a:rPr lang="en-US" sz="2000" b="1" dirty="0">
                <a:solidFill>
                  <a:schemeClr val="bg1"/>
                </a:solidFill>
              </a:rPr>
              <a:t>Automated administrative tasks</a:t>
            </a:r>
            <a:r>
              <a:rPr lang="en-US" sz="2000" dirty="0">
                <a:solidFill>
                  <a:schemeClr val="bg1"/>
                </a:solidFill>
              </a:rPr>
              <a:t>: Administrative tasks, such as grading papers and scheduling classes can be assisted by AI models, which will help free up teachers' time to focus on teaching.</a:t>
            </a:r>
          </a:p>
        </p:txBody>
      </p:sp>
    </p:spTree>
    <p:extLst>
      <p:ext uri="{BB962C8B-B14F-4D97-AF65-F5344CB8AC3E}">
        <p14:creationId xmlns:p14="http://schemas.microsoft.com/office/powerpoint/2010/main" val="10257866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a:extLst>
            <a:ext uri="{FF2B5EF4-FFF2-40B4-BE49-F238E27FC236}">
              <a16:creationId xmlns:a16="http://schemas.microsoft.com/office/drawing/2014/main" id="{8C4E9246-A1E7-5D2D-B3D0-258D5961EAC9}"/>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D6213B94-3175-F7BE-55EC-FF244AF304D3}"/>
              </a:ext>
            </a:extLst>
          </p:cNvPr>
          <p:cNvSpPr/>
          <p:nvPr/>
        </p:nvSpPr>
        <p:spPr>
          <a:xfrm>
            <a:off x="5429250" y="971219"/>
            <a:ext cx="1285875" cy="5348287"/>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17BB2E4D-EF39-7D68-0803-0AF5FF375216}"/>
              </a:ext>
            </a:extLst>
          </p:cNvPr>
          <p:cNvSpPr/>
          <p:nvPr/>
        </p:nvSpPr>
        <p:spPr>
          <a:xfrm>
            <a:off x="6886575" y="1885618"/>
            <a:ext cx="1026669" cy="351948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C4A38725-3B85-AE19-6C0A-636D0C94C4D8}"/>
              </a:ext>
            </a:extLst>
          </p:cNvPr>
          <p:cNvSpPr/>
          <p:nvPr/>
        </p:nvSpPr>
        <p:spPr>
          <a:xfrm>
            <a:off x="8105775" y="962024"/>
            <a:ext cx="1026669" cy="5366677"/>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FE154CCC-1C7A-E041-4A42-5E900CEDC51F}"/>
              </a:ext>
            </a:extLst>
          </p:cNvPr>
          <p:cNvSpPr/>
          <p:nvPr/>
        </p:nvSpPr>
        <p:spPr>
          <a:xfrm>
            <a:off x="9324975" y="1416512"/>
            <a:ext cx="1026669" cy="44577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CABDCF75-F85D-09ED-376E-8B55783F196D}"/>
              </a:ext>
            </a:extLst>
          </p:cNvPr>
          <p:cNvSpPr/>
          <p:nvPr/>
        </p:nvSpPr>
        <p:spPr>
          <a:xfrm>
            <a:off x="10544175" y="2007062"/>
            <a:ext cx="1026669" cy="3276600"/>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9F90EB0-9929-A658-919C-40FC5A08F755}"/>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E9AE78A0-556B-3839-169C-4B2ED234E991}"/>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920512" y="-1310640"/>
            <a:ext cx="548640" cy="548640"/>
          </a:xfrm>
          <a:prstGeom prst="ellipse">
            <a:avLst/>
          </a:prstGeom>
        </p:spPr>
      </p:pic>
      <p:pic>
        <p:nvPicPr>
          <p:cNvPr id="10" name="Picture 9">
            <a:extLst>
              <a:ext uri="{FF2B5EF4-FFF2-40B4-BE49-F238E27FC236}">
                <a16:creationId xmlns:a16="http://schemas.microsoft.com/office/drawing/2014/main" id="{8A29A373-EB60-0E4B-90E9-B1CDD60EF376}"/>
              </a:ext>
            </a:extLst>
          </p:cNvPr>
          <p:cNvPicPr>
            <a:picLocks noChangeAspect="1"/>
          </p:cNvPicPr>
          <p:nvPr/>
        </p:nvPicPr>
        <p:blipFill rotWithShape="1">
          <a:blip r:embed="rId2">
            <a:extLst>
              <a:ext uri="{28A0092B-C50C-407E-A947-70E740481C1C}">
                <a14:useLocalDpi xmlns:a14="http://schemas.microsoft.com/office/drawing/2010/main" val="0"/>
              </a:ext>
            </a:extLst>
          </a:blip>
          <a:srcRect l="16667" r="16667"/>
          <a:stretch/>
        </p:blipFill>
        <p:spPr>
          <a:xfrm>
            <a:off x="458144" y="2743200"/>
            <a:ext cx="1371600" cy="137160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9BAFD9B5-738E-1566-60E7-1B1316B18FCB}"/>
              </a:ext>
            </a:extLst>
          </p:cNvPr>
          <p:cNvPicPr>
            <a:picLocks noChangeAspect="1"/>
          </p:cNvPicPr>
          <p:nvPr/>
        </p:nvPicPr>
        <p:blipFill rotWithShape="1">
          <a:blip r:embed="rId4">
            <a:extLst>
              <a:ext uri="{28A0092B-C50C-407E-A947-70E740481C1C}">
                <a14:useLocalDpi xmlns:a14="http://schemas.microsoft.com/office/drawing/2010/main" val="0"/>
              </a:ext>
            </a:extLst>
          </a:blip>
          <a:srcRect l="21879" r="21879"/>
          <a:stretch/>
        </p:blipFill>
        <p:spPr>
          <a:xfrm>
            <a:off x="869624" y="4389120"/>
            <a:ext cx="548640" cy="548640"/>
          </a:xfrm>
          <a:prstGeom prst="ellipse">
            <a:avLst/>
          </a:prstGeom>
        </p:spPr>
      </p:pic>
      <p:pic>
        <p:nvPicPr>
          <p:cNvPr id="12" name="Picture 11">
            <a:extLst>
              <a:ext uri="{FF2B5EF4-FFF2-40B4-BE49-F238E27FC236}">
                <a16:creationId xmlns:a16="http://schemas.microsoft.com/office/drawing/2014/main" id="{C9F6C40E-AA60-1EB5-CCF1-E35835E70E48}"/>
              </a:ext>
            </a:extLst>
          </p:cNvPr>
          <p:cNvPicPr>
            <a:picLocks noChangeAspect="1"/>
          </p:cNvPicPr>
          <p:nvPr/>
        </p:nvPicPr>
        <p:blipFill rotWithShape="1">
          <a:blip r:embed="rId5">
            <a:extLst>
              <a:ext uri="{28A0092B-C50C-407E-A947-70E740481C1C}">
                <a14:useLocalDpi xmlns:a14="http://schemas.microsoft.com/office/drawing/2010/main" val="0"/>
              </a:ext>
            </a:extLst>
          </a:blip>
          <a:srcRect l="20838" r="20838"/>
          <a:stretch/>
        </p:blipFill>
        <p:spPr>
          <a:xfrm>
            <a:off x="856383" y="1158240"/>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0BA491B6-5801-B748-C9C0-17A1DFA2B656}"/>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856383" y="396240"/>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5BB99899-7D76-0938-1724-42AD6417A083}"/>
              </a:ext>
            </a:extLst>
          </p:cNvPr>
          <p:cNvPicPr>
            <a:picLocks noChangeAspect="1"/>
          </p:cNvPicPr>
          <p:nvPr/>
        </p:nvPicPr>
        <p:blipFill rotWithShape="1">
          <a:blip r:embed="rId7">
            <a:extLst>
              <a:ext uri="{28A0092B-C50C-407E-A947-70E740481C1C}">
                <a14:useLocalDpi xmlns:a14="http://schemas.microsoft.com/office/drawing/2010/main" val="0"/>
              </a:ext>
            </a:extLst>
          </a:blip>
          <a:srcRect l="21425" r="21425"/>
          <a:stretch/>
        </p:blipFill>
        <p:spPr>
          <a:xfrm>
            <a:off x="891811" y="-548640"/>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BBAC7C97-39C9-256D-F1F5-041F488F5ADC}"/>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856383" y="1920240"/>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CE3CD27F-781D-9DB8-4ECD-70A26AEC6EDE}"/>
              </a:ext>
            </a:extLst>
          </p:cNvPr>
          <p:cNvPicPr>
            <a:picLocks noChangeAspect="1"/>
          </p:cNvPicPr>
          <p:nvPr/>
        </p:nvPicPr>
        <p:blipFill rotWithShape="1">
          <a:blip r:embed="rId9">
            <a:extLst>
              <a:ext uri="{28A0092B-C50C-407E-A947-70E740481C1C}">
                <a14:useLocalDpi xmlns:a14="http://schemas.microsoft.com/office/drawing/2010/main" val="0"/>
              </a:ext>
            </a:extLst>
          </a:blip>
          <a:srcRect l="21841" r="21841"/>
          <a:stretch/>
        </p:blipFill>
        <p:spPr>
          <a:xfrm>
            <a:off x="891811" y="6675120"/>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76A0A450-824A-E6CE-8F2E-F349469690C7}"/>
              </a:ext>
            </a:extLst>
          </p:cNvPr>
          <p:cNvPicPr>
            <a:picLocks noChangeAspect="1"/>
          </p:cNvPicPr>
          <p:nvPr/>
        </p:nvPicPr>
        <p:blipFill rotWithShape="1">
          <a:blip r:embed="rId10">
            <a:extLst>
              <a:ext uri="{28A0092B-C50C-407E-A947-70E740481C1C}">
                <a14:useLocalDpi xmlns:a14="http://schemas.microsoft.com/office/drawing/2010/main" val="0"/>
              </a:ext>
            </a:extLst>
          </a:blip>
          <a:srcRect l="18750" r="18750"/>
          <a:stretch/>
        </p:blipFill>
        <p:spPr>
          <a:xfrm>
            <a:off x="891811" y="5151120"/>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D62D3C6B-4C38-7795-06C3-4A0CCFF4BA4E}"/>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891811" y="5913120"/>
            <a:ext cx="548640" cy="548640"/>
          </a:xfrm>
          <a:prstGeom prst="ellipse">
            <a:avLst/>
          </a:prstGeom>
        </p:spPr>
      </p:pic>
      <p:sp>
        <p:nvSpPr>
          <p:cNvPr id="19" name="TextBox 18">
            <a:extLst>
              <a:ext uri="{FF2B5EF4-FFF2-40B4-BE49-F238E27FC236}">
                <a16:creationId xmlns:a16="http://schemas.microsoft.com/office/drawing/2014/main" id="{00413354-3BB4-F883-E296-8EFE85472B18}"/>
              </a:ext>
            </a:extLst>
          </p:cNvPr>
          <p:cNvSpPr txBox="1"/>
          <p:nvPr/>
        </p:nvSpPr>
        <p:spPr>
          <a:xfrm>
            <a:off x="2095374" y="786229"/>
            <a:ext cx="2987040" cy="646331"/>
          </a:xfrm>
          <a:prstGeom prst="rect">
            <a:avLst/>
          </a:prstGeom>
          <a:noFill/>
        </p:spPr>
        <p:txBody>
          <a:bodyPr wrap="square" rtlCol="0">
            <a:spAutoFit/>
          </a:bodyPr>
          <a:lstStyle/>
          <a:p>
            <a:r>
              <a:rPr lang="en-US" sz="3600" b="1" dirty="0">
                <a:solidFill>
                  <a:schemeClr val="bg1"/>
                </a:solidFill>
              </a:rPr>
              <a:t>AI in finance</a:t>
            </a:r>
          </a:p>
        </p:txBody>
      </p:sp>
      <p:sp>
        <p:nvSpPr>
          <p:cNvPr id="20" name="TextBox 19">
            <a:extLst>
              <a:ext uri="{FF2B5EF4-FFF2-40B4-BE49-F238E27FC236}">
                <a16:creationId xmlns:a16="http://schemas.microsoft.com/office/drawing/2014/main" id="{56CBBC8D-22A0-6D03-AC87-F956D9B8E3E1}"/>
              </a:ext>
            </a:extLst>
          </p:cNvPr>
          <p:cNvSpPr txBox="1"/>
          <p:nvPr/>
        </p:nvSpPr>
        <p:spPr>
          <a:xfrm>
            <a:off x="2095374" y="1706880"/>
            <a:ext cx="6230783" cy="2862322"/>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Risk and fraud detection</a:t>
            </a:r>
            <a:r>
              <a:rPr lang="en-US" sz="2000" dirty="0">
                <a:solidFill>
                  <a:schemeClr val="bg1"/>
                </a:solidFill>
              </a:rPr>
              <a:t>: Detect suspicious, potential money laundering activity faster and more precisely with AI.</a:t>
            </a:r>
          </a:p>
          <a:p>
            <a:pPr marL="342900" indent="-342900">
              <a:buFont typeface="Arial" panose="020B0604020202020204" pitchFamily="34" charset="0"/>
              <a:buChar char="•"/>
            </a:pPr>
            <a:endParaRPr lang="en-US" sz="2000" dirty="0">
              <a:solidFill>
                <a:schemeClr val="bg1"/>
              </a:solidFill>
            </a:endParaRPr>
          </a:p>
          <a:p>
            <a:pPr marL="342900" indent="-342900">
              <a:buFont typeface="Arial" panose="020B0604020202020204" pitchFamily="34" charset="0"/>
              <a:buChar char="•"/>
            </a:pPr>
            <a:r>
              <a:rPr lang="en-US" sz="2000" b="1" dirty="0">
                <a:solidFill>
                  <a:schemeClr val="bg1"/>
                </a:solidFill>
              </a:rPr>
              <a:t>Personalized recommendations</a:t>
            </a:r>
            <a:r>
              <a:rPr lang="en-US" sz="2000" dirty="0">
                <a:solidFill>
                  <a:schemeClr val="bg1"/>
                </a:solidFill>
              </a:rPr>
              <a:t>: Deliver highly personalized recommendations for financial products and services, such as investment advice or banking offers, based on customer journeys, peer interactions, risk preferences, and financial goals.</a:t>
            </a:r>
          </a:p>
        </p:txBody>
      </p:sp>
      <p:sp>
        <p:nvSpPr>
          <p:cNvPr id="21" name="TextBox 20">
            <a:extLst>
              <a:ext uri="{FF2B5EF4-FFF2-40B4-BE49-F238E27FC236}">
                <a16:creationId xmlns:a16="http://schemas.microsoft.com/office/drawing/2014/main" id="{0D3F36F1-AA95-039D-C63D-CD435B3E3832}"/>
              </a:ext>
            </a:extLst>
          </p:cNvPr>
          <p:cNvSpPr txBox="1"/>
          <p:nvPr/>
        </p:nvSpPr>
        <p:spPr>
          <a:xfrm>
            <a:off x="2147061" y="4746427"/>
            <a:ext cx="3948939" cy="584775"/>
          </a:xfrm>
          <a:prstGeom prst="rect">
            <a:avLst/>
          </a:prstGeom>
          <a:noFill/>
        </p:spPr>
        <p:txBody>
          <a:bodyPr wrap="square" rtlCol="0">
            <a:spAutoFit/>
          </a:bodyPr>
          <a:lstStyle/>
          <a:p>
            <a:r>
              <a:rPr lang="en-US" sz="3200" b="1" dirty="0">
                <a:solidFill>
                  <a:schemeClr val="bg1"/>
                </a:solidFill>
              </a:rPr>
              <a:t>AI in manufacturing</a:t>
            </a:r>
          </a:p>
        </p:txBody>
      </p:sp>
      <p:sp>
        <p:nvSpPr>
          <p:cNvPr id="22" name="TextBox 21">
            <a:extLst>
              <a:ext uri="{FF2B5EF4-FFF2-40B4-BE49-F238E27FC236}">
                <a16:creationId xmlns:a16="http://schemas.microsoft.com/office/drawing/2014/main" id="{08978082-A0EB-C78E-1420-BD725DAE0677}"/>
              </a:ext>
            </a:extLst>
          </p:cNvPr>
          <p:cNvSpPr txBox="1"/>
          <p:nvPr/>
        </p:nvSpPr>
        <p:spPr>
          <a:xfrm>
            <a:off x="2039366" y="5405107"/>
            <a:ext cx="5970144" cy="707886"/>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Improved efficiency</a:t>
            </a:r>
            <a:r>
              <a:rPr lang="en-US" sz="2000" dirty="0">
                <a:solidFill>
                  <a:schemeClr val="bg1"/>
                </a:solidFill>
              </a:rPr>
              <a:t>: Automating tasks, such as assembly and inspection</a:t>
            </a:r>
          </a:p>
        </p:txBody>
      </p:sp>
    </p:spTree>
    <p:extLst>
      <p:ext uri="{BB962C8B-B14F-4D97-AF65-F5344CB8AC3E}">
        <p14:creationId xmlns:p14="http://schemas.microsoft.com/office/powerpoint/2010/main" val="19759759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69F6546-5619-3014-4DD7-4F350C289549}"/>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B6F2973A-27C8-5B9D-35D7-5FFDCFAE6F25}"/>
              </a:ext>
            </a:extLst>
          </p:cNvPr>
          <p:cNvSpPr/>
          <p:nvPr/>
        </p:nvSpPr>
        <p:spPr>
          <a:xfrm>
            <a:off x="5438775" y="1957386"/>
            <a:ext cx="1285875" cy="34290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72E1454F-599D-CBE4-EF68-9CB7530E323B}"/>
              </a:ext>
            </a:extLst>
          </p:cNvPr>
          <p:cNvSpPr/>
          <p:nvPr/>
        </p:nvSpPr>
        <p:spPr>
          <a:xfrm>
            <a:off x="6896100" y="1083467"/>
            <a:ext cx="1026669" cy="517683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DCD537E9-BE28-41E5-37C5-2FF77CBADB23}"/>
              </a:ext>
            </a:extLst>
          </p:cNvPr>
          <p:cNvSpPr/>
          <p:nvPr/>
        </p:nvSpPr>
        <p:spPr>
          <a:xfrm>
            <a:off x="8115300" y="1738311"/>
            <a:ext cx="1026669" cy="38671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F8B7CB5D-8A7C-BE9A-B572-801EAA86FA34}"/>
              </a:ext>
            </a:extLst>
          </p:cNvPr>
          <p:cNvSpPr/>
          <p:nvPr/>
        </p:nvSpPr>
        <p:spPr>
          <a:xfrm>
            <a:off x="9334500" y="2814636"/>
            <a:ext cx="1026669" cy="17145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12AF7DED-A142-B5CA-87E7-961990F50881}"/>
              </a:ext>
            </a:extLst>
          </p:cNvPr>
          <p:cNvSpPr/>
          <p:nvPr/>
        </p:nvSpPr>
        <p:spPr>
          <a:xfrm>
            <a:off x="10553700" y="2143124"/>
            <a:ext cx="1026669" cy="3057525"/>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2C76505-4E3F-9439-32AC-FCC2C7123E6A}"/>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2C1C9015-7D65-E84A-163B-04AF6A369E4B}"/>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911277" y="-2144555"/>
            <a:ext cx="548640" cy="548640"/>
          </a:xfrm>
          <a:prstGeom prst="ellipse">
            <a:avLst/>
          </a:prstGeom>
        </p:spPr>
      </p:pic>
      <p:pic>
        <p:nvPicPr>
          <p:cNvPr id="10" name="Picture 9">
            <a:extLst>
              <a:ext uri="{FF2B5EF4-FFF2-40B4-BE49-F238E27FC236}">
                <a16:creationId xmlns:a16="http://schemas.microsoft.com/office/drawing/2014/main" id="{25D1741D-EC23-C5C6-41E3-2ABB1529AD5E}"/>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911277" y="1868804"/>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5BBE62D0-8F18-4637-3214-A16518FC95D3}"/>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496263" y="2702242"/>
            <a:ext cx="1371600" cy="1371600"/>
          </a:xfrm>
          <a:prstGeom prst="ellipse">
            <a:avLst/>
          </a:prstGeom>
        </p:spPr>
      </p:pic>
      <p:pic>
        <p:nvPicPr>
          <p:cNvPr id="12" name="Picture 11">
            <a:extLst>
              <a:ext uri="{FF2B5EF4-FFF2-40B4-BE49-F238E27FC236}">
                <a16:creationId xmlns:a16="http://schemas.microsoft.com/office/drawing/2014/main" id="{8D02E318-D618-9390-B6E5-9A725F6F9696}"/>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99702" y="344804"/>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8A82DE8D-D28D-9531-13A9-04CEAA1C705E}"/>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84481" y="-620555"/>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F810B5CE-7956-9B1A-2572-2AC5F3BE39A6}"/>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911277" y="-1382555"/>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D86FA262-153B-55A8-E478-A4E705B0163B}"/>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913783" y="1106804"/>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F471D9F8-747F-F1CD-8AF0-17A5229A7D82}"/>
              </a:ext>
            </a:extLst>
          </p:cNvPr>
          <p:cNvPicPr>
            <a:picLocks noChangeAspect="1"/>
          </p:cNvPicPr>
          <p:nvPr/>
        </p:nvPicPr>
        <p:blipFill rotWithShape="1">
          <a:blip r:embed="rId10">
            <a:extLst>
              <a:ext uri="{28A0092B-C50C-407E-A947-70E740481C1C}">
                <a14:useLocalDpi xmlns:a14="http://schemas.microsoft.com/office/drawing/2010/main" val="0"/>
              </a:ext>
            </a:extLst>
          </a:blip>
          <a:srcRect l="21841" r="21841"/>
          <a:stretch/>
        </p:blipFill>
        <p:spPr>
          <a:xfrm>
            <a:off x="911277" y="5881686"/>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0AFD934A-25C0-452D-CD01-512A44C0CCB4}"/>
              </a:ext>
            </a:extLst>
          </p:cNvPr>
          <p:cNvPicPr>
            <a:picLocks noChangeAspect="1"/>
          </p:cNvPicPr>
          <p:nvPr/>
        </p:nvPicPr>
        <p:blipFill rotWithShape="1">
          <a:blip r:embed="rId11">
            <a:extLst>
              <a:ext uri="{28A0092B-C50C-407E-A947-70E740481C1C}">
                <a14:useLocalDpi xmlns:a14="http://schemas.microsoft.com/office/drawing/2010/main" val="0"/>
              </a:ext>
            </a:extLst>
          </a:blip>
          <a:srcRect l="18750" r="18750"/>
          <a:stretch/>
        </p:blipFill>
        <p:spPr>
          <a:xfrm>
            <a:off x="911277" y="4357686"/>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D36C2700-62F4-5D0D-DF01-FEC9AAB00FA4}"/>
              </a:ext>
            </a:extLst>
          </p:cNvPr>
          <p:cNvPicPr>
            <a:picLocks noChangeAspect="1"/>
          </p:cNvPicPr>
          <p:nvPr/>
        </p:nvPicPr>
        <p:blipFill rotWithShape="1">
          <a:blip r:embed="rId12">
            <a:extLst>
              <a:ext uri="{28A0092B-C50C-407E-A947-70E740481C1C}">
                <a14:useLocalDpi xmlns:a14="http://schemas.microsoft.com/office/drawing/2010/main" val="0"/>
              </a:ext>
            </a:extLst>
          </a:blip>
          <a:srcRect l="21841" r="21841"/>
          <a:stretch/>
        </p:blipFill>
        <p:spPr>
          <a:xfrm>
            <a:off x="911277" y="5119686"/>
            <a:ext cx="548640" cy="548640"/>
          </a:xfrm>
          <a:prstGeom prst="ellipse">
            <a:avLst/>
          </a:prstGeom>
        </p:spPr>
      </p:pic>
      <p:sp>
        <p:nvSpPr>
          <p:cNvPr id="20" name="TextBox 19">
            <a:extLst>
              <a:ext uri="{FF2B5EF4-FFF2-40B4-BE49-F238E27FC236}">
                <a16:creationId xmlns:a16="http://schemas.microsoft.com/office/drawing/2014/main" id="{B5A28699-A936-475B-408F-121FB073ED31}"/>
              </a:ext>
            </a:extLst>
          </p:cNvPr>
          <p:cNvSpPr txBox="1"/>
          <p:nvPr/>
        </p:nvSpPr>
        <p:spPr>
          <a:xfrm>
            <a:off x="1934131" y="866894"/>
            <a:ext cx="7047537" cy="1323439"/>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Increased productivity</a:t>
            </a:r>
            <a:r>
              <a:rPr lang="en-US" sz="2000" dirty="0">
                <a:solidFill>
                  <a:schemeClr val="bg1"/>
                </a:solidFill>
              </a:rPr>
              <a:t>: Optimizing production processes</a:t>
            </a:r>
          </a:p>
          <a:p>
            <a:endParaRPr lang="en-US" sz="2000" dirty="0">
              <a:solidFill>
                <a:schemeClr val="bg1"/>
              </a:solidFill>
            </a:endParaRPr>
          </a:p>
          <a:p>
            <a:pPr marL="342900" indent="-342900">
              <a:buFont typeface="Arial" panose="020B0604020202020204" pitchFamily="34" charset="0"/>
              <a:buChar char="•"/>
            </a:pPr>
            <a:r>
              <a:rPr lang="en-US" sz="2000" b="1" dirty="0">
                <a:solidFill>
                  <a:schemeClr val="bg1"/>
                </a:solidFill>
              </a:rPr>
              <a:t>Improved quality</a:t>
            </a:r>
            <a:r>
              <a:rPr lang="en-US" sz="2000" dirty="0">
                <a:solidFill>
                  <a:schemeClr val="bg1"/>
                </a:solidFill>
              </a:rPr>
              <a:t>: AI can be used to detect defects and improve quality control</a:t>
            </a:r>
          </a:p>
        </p:txBody>
      </p:sp>
      <p:sp>
        <p:nvSpPr>
          <p:cNvPr id="21" name="TextBox 20">
            <a:extLst>
              <a:ext uri="{FF2B5EF4-FFF2-40B4-BE49-F238E27FC236}">
                <a16:creationId xmlns:a16="http://schemas.microsoft.com/office/drawing/2014/main" id="{CBDF4B14-6246-1759-9915-DEB8AE475802}"/>
              </a:ext>
            </a:extLst>
          </p:cNvPr>
          <p:cNvSpPr txBox="1"/>
          <p:nvPr/>
        </p:nvSpPr>
        <p:spPr>
          <a:xfrm>
            <a:off x="2204388" y="2377766"/>
            <a:ext cx="5028237" cy="584775"/>
          </a:xfrm>
          <a:prstGeom prst="rect">
            <a:avLst/>
          </a:prstGeom>
          <a:noFill/>
        </p:spPr>
        <p:txBody>
          <a:bodyPr wrap="square" rtlCol="0">
            <a:spAutoFit/>
          </a:bodyPr>
          <a:lstStyle/>
          <a:p>
            <a:r>
              <a:rPr lang="en-US" sz="3200" b="1" dirty="0">
                <a:solidFill>
                  <a:schemeClr val="bg1"/>
                </a:solidFill>
              </a:rPr>
              <a:t>Additional AI applications </a:t>
            </a:r>
          </a:p>
        </p:txBody>
      </p:sp>
      <p:sp>
        <p:nvSpPr>
          <p:cNvPr id="25" name="TextBox 24">
            <a:extLst>
              <a:ext uri="{FF2B5EF4-FFF2-40B4-BE49-F238E27FC236}">
                <a16:creationId xmlns:a16="http://schemas.microsoft.com/office/drawing/2014/main" id="{5383572C-9233-769B-2499-5584BB33DCE7}"/>
              </a:ext>
            </a:extLst>
          </p:cNvPr>
          <p:cNvSpPr txBox="1"/>
          <p:nvPr/>
        </p:nvSpPr>
        <p:spPr>
          <a:xfrm>
            <a:off x="1911052" y="3314610"/>
            <a:ext cx="6534966" cy="2862322"/>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rPr>
              <a:t>Retail</a:t>
            </a:r>
            <a:r>
              <a:rPr lang="en-US" sz="2000" dirty="0">
                <a:solidFill>
                  <a:schemeClr val="bg1"/>
                </a:solidFill>
              </a:rPr>
              <a:t>: AI is being used to personalize the shopping experience, recommend products, and manage inventory</a:t>
            </a:r>
          </a:p>
          <a:p>
            <a:pPr marL="342900" indent="-342900">
              <a:buFont typeface="Arial" panose="020B0604020202020204" pitchFamily="34" charset="0"/>
              <a:buChar char="•"/>
            </a:pPr>
            <a:endParaRPr lang="en-US" sz="2000" dirty="0">
              <a:solidFill>
                <a:schemeClr val="bg1"/>
              </a:solidFill>
            </a:endParaRPr>
          </a:p>
          <a:p>
            <a:pPr marL="342900" indent="-342900">
              <a:buFont typeface="Arial" panose="020B0604020202020204" pitchFamily="34" charset="0"/>
              <a:buChar char="•"/>
            </a:pPr>
            <a:r>
              <a:rPr lang="en-US" sz="2000" b="1" dirty="0">
                <a:solidFill>
                  <a:schemeClr val="bg1"/>
                </a:solidFill>
              </a:rPr>
              <a:t>Transportation:</a:t>
            </a:r>
            <a:r>
              <a:rPr lang="en-US" sz="2000" dirty="0">
                <a:solidFill>
                  <a:schemeClr val="bg1"/>
                </a:solidFill>
              </a:rPr>
              <a:t> AI is being used to develop self-driving cars and improve traffic management</a:t>
            </a:r>
          </a:p>
          <a:p>
            <a:pPr marL="342900" indent="-342900">
              <a:buFont typeface="Arial" panose="020B0604020202020204" pitchFamily="34" charset="0"/>
              <a:buChar char="•"/>
            </a:pPr>
            <a:endParaRPr lang="en-US" sz="2000" dirty="0">
              <a:solidFill>
                <a:schemeClr val="bg1"/>
              </a:solidFill>
            </a:endParaRPr>
          </a:p>
          <a:p>
            <a:pPr marL="342900" indent="-342900">
              <a:buFont typeface="Arial" panose="020B0604020202020204" pitchFamily="34" charset="0"/>
              <a:buChar char="•"/>
            </a:pPr>
            <a:r>
              <a:rPr lang="en-US" sz="2000" b="1" dirty="0">
                <a:solidFill>
                  <a:schemeClr val="bg1"/>
                </a:solidFill>
              </a:rPr>
              <a:t>Energy</a:t>
            </a:r>
            <a:r>
              <a:rPr lang="en-US" sz="2000" dirty="0">
                <a:solidFill>
                  <a:schemeClr val="bg1"/>
                </a:solidFill>
              </a:rPr>
              <a:t>: AI is being used to improve energy efficiency and predict energy demand</a:t>
            </a:r>
          </a:p>
        </p:txBody>
      </p:sp>
    </p:spTree>
    <p:extLst>
      <p:ext uri="{BB962C8B-B14F-4D97-AF65-F5344CB8AC3E}">
        <p14:creationId xmlns:p14="http://schemas.microsoft.com/office/powerpoint/2010/main" val="1090536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a:extLst>
            <a:ext uri="{FF2B5EF4-FFF2-40B4-BE49-F238E27FC236}">
              <a16:creationId xmlns:a16="http://schemas.microsoft.com/office/drawing/2014/main" id="{03FF5E2E-3D8A-4249-8548-457867AFD4DC}"/>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A6803F99-659E-243A-3541-CE6194C85FD2}"/>
              </a:ext>
            </a:extLst>
          </p:cNvPr>
          <p:cNvSpPr/>
          <p:nvPr/>
        </p:nvSpPr>
        <p:spPr>
          <a:xfrm>
            <a:off x="5429250" y="1743074"/>
            <a:ext cx="1285875" cy="37528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6B17F0C4-913B-9552-505D-EA611CDB96C4}"/>
              </a:ext>
            </a:extLst>
          </p:cNvPr>
          <p:cNvSpPr/>
          <p:nvPr/>
        </p:nvSpPr>
        <p:spPr>
          <a:xfrm>
            <a:off x="6886575" y="2583655"/>
            <a:ext cx="1026669" cy="207168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BA783878-0E3A-2A3D-FCE9-C78F63D466A5}"/>
              </a:ext>
            </a:extLst>
          </p:cNvPr>
          <p:cNvSpPr/>
          <p:nvPr/>
        </p:nvSpPr>
        <p:spPr>
          <a:xfrm>
            <a:off x="8105775" y="1300161"/>
            <a:ext cx="1026669" cy="4638677"/>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4084A22E-53F2-E803-BA06-47B135F24B37}"/>
              </a:ext>
            </a:extLst>
          </p:cNvPr>
          <p:cNvSpPr/>
          <p:nvPr/>
        </p:nvSpPr>
        <p:spPr>
          <a:xfrm>
            <a:off x="9324975" y="1000124"/>
            <a:ext cx="1026669" cy="523875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14DF6E13-D5B5-47A7-E093-931D6B4E50E8}"/>
              </a:ext>
            </a:extLst>
          </p:cNvPr>
          <p:cNvSpPr/>
          <p:nvPr/>
        </p:nvSpPr>
        <p:spPr>
          <a:xfrm>
            <a:off x="10544175" y="1928812"/>
            <a:ext cx="1026669" cy="3381375"/>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E18C923-562D-66BE-41DF-44E41BB5B406}"/>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36B77DC9-EA3A-9FB6-310D-86F15163928D}"/>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80236" y="-2880360"/>
            <a:ext cx="548640" cy="548640"/>
          </a:xfrm>
          <a:prstGeom prst="ellipse">
            <a:avLst/>
          </a:prstGeom>
        </p:spPr>
      </p:pic>
      <p:pic>
        <p:nvPicPr>
          <p:cNvPr id="10" name="Picture 9">
            <a:extLst>
              <a:ext uri="{FF2B5EF4-FFF2-40B4-BE49-F238E27FC236}">
                <a16:creationId xmlns:a16="http://schemas.microsoft.com/office/drawing/2014/main" id="{A22B0D3B-A39A-8750-E01F-F874A82DA734}"/>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91811" y="1087754"/>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C5E09148-2D80-B79E-9803-48E74D18F1C6}"/>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91811" y="1849754"/>
            <a:ext cx="548640" cy="548640"/>
          </a:xfrm>
          <a:prstGeom prst="ellipse">
            <a:avLst/>
          </a:prstGeom>
        </p:spPr>
      </p:pic>
      <p:pic>
        <p:nvPicPr>
          <p:cNvPr id="12" name="Picture 11">
            <a:extLst>
              <a:ext uri="{FF2B5EF4-FFF2-40B4-BE49-F238E27FC236}">
                <a16:creationId xmlns:a16="http://schemas.microsoft.com/office/drawing/2014/main" id="{29F6BB98-D93E-5622-DAAF-4AFD47FE417C}"/>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80236" y="-594360"/>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0C6D4355-BA38-B0A6-5435-E58C52BA38DC}"/>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91811" y="-1356360"/>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A0BC2020-A876-BB25-471D-5318DA821BD3}"/>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880236" y="-2118360"/>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BC0B8850-0A36-82E2-B117-7C9ACB3474E4}"/>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94317" y="325754"/>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7D988085-01AA-B2E5-DC32-4E93ED783CDF}"/>
              </a:ext>
            </a:extLst>
          </p:cNvPr>
          <p:cNvPicPr>
            <a:picLocks noChangeAspect="1"/>
          </p:cNvPicPr>
          <p:nvPr/>
        </p:nvPicPr>
        <p:blipFill rotWithShape="1">
          <a:blip r:embed="rId10">
            <a:extLst>
              <a:ext uri="{28A0092B-C50C-407E-A947-70E740481C1C}">
                <a14:useLocalDpi xmlns:a14="http://schemas.microsoft.com/office/drawing/2010/main" val="0"/>
              </a:ext>
            </a:extLst>
          </a:blip>
          <a:srcRect l="21841" r="21841"/>
          <a:stretch/>
        </p:blipFill>
        <p:spPr>
          <a:xfrm>
            <a:off x="891811" y="5172074"/>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8E1684B2-11ED-5C0E-459C-AC1E951C813D}"/>
              </a:ext>
            </a:extLst>
          </p:cNvPr>
          <p:cNvPicPr>
            <a:picLocks noChangeAspect="1"/>
          </p:cNvPicPr>
          <p:nvPr/>
        </p:nvPicPr>
        <p:blipFill rotWithShape="1">
          <a:blip r:embed="rId2">
            <a:extLst>
              <a:ext uri="{28A0092B-C50C-407E-A947-70E740481C1C}">
                <a14:useLocalDpi xmlns:a14="http://schemas.microsoft.com/office/drawing/2010/main" val="0"/>
              </a:ext>
            </a:extLst>
          </a:blip>
          <a:srcRect l="18750" r="18750"/>
          <a:stretch/>
        </p:blipFill>
        <p:spPr>
          <a:xfrm>
            <a:off x="480331" y="2718434"/>
            <a:ext cx="1371600" cy="137160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8B154466-4CBB-266A-96CF-C4E6D08BF7B0}"/>
              </a:ext>
            </a:extLst>
          </p:cNvPr>
          <p:cNvPicPr>
            <a:picLocks noChangeAspect="1"/>
          </p:cNvPicPr>
          <p:nvPr/>
        </p:nvPicPr>
        <p:blipFill rotWithShape="1">
          <a:blip r:embed="rId11">
            <a:extLst>
              <a:ext uri="{28A0092B-C50C-407E-A947-70E740481C1C}">
                <a14:useLocalDpi xmlns:a14="http://schemas.microsoft.com/office/drawing/2010/main" val="0"/>
              </a:ext>
            </a:extLst>
          </a:blip>
          <a:srcRect l="21841" r="21841"/>
          <a:stretch/>
        </p:blipFill>
        <p:spPr>
          <a:xfrm>
            <a:off x="891811" y="4410074"/>
            <a:ext cx="548640" cy="548640"/>
          </a:xfrm>
          <a:prstGeom prst="ellipse">
            <a:avLst/>
          </a:prstGeom>
        </p:spPr>
      </p:pic>
      <p:sp>
        <p:nvSpPr>
          <p:cNvPr id="19" name="TextBox 18">
            <a:extLst>
              <a:ext uri="{FF2B5EF4-FFF2-40B4-BE49-F238E27FC236}">
                <a16:creationId xmlns:a16="http://schemas.microsoft.com/office/drawing/2014/main" id="{BA328664-B1CC-1EAA-BF2F-121A4E667241}"/>
              </a:ext>
            </a:extLst>
          </p:cNvPr>
          <p:cNvSpPr txBox="1"/>
          <p:nvPr/>
        </p:nvSpPr>
        <p:spPr>
          <a:xfrm>
            <a:off x="2026920" y="919162"/>
            <a:ext cx="6446520" cy="707886"/>
          </a:xfrm>
          <a:prstGeom prst="rect">
            <a:avLst/>
          </a:prstGeom>
          <a:noFill/>
        </p:spPr>
        <p:txBody>
          <a:bodyPr wrap="square" rtlCol="0">
            <a:spAutoFit/>
          </a:bodyPr>
          <a:lstStyle/>
          <a:p>
            <a:r>
              <a:rPr lang="en-US" sz="2000" b="1" dirty="0">
                <a:solidFill>
                  <a:schemeClr val="bg1"/>
                </a:solidFill>
              </a:rPr>
              <a:t>Government</a:t>
            </a:r>
            <a:r>
              <a:rPr lang="en-US" sz="2000" dirty="0">
                <a:solidFill>
                  <a:schemeClr val="bg1"/>
                </a:solidFill>
              </a:rPr>
              <a:t>: AI is being used to improve public safety, detect crime, and provide citizen services</a:t>
            </a:r>
          </a:p>
        </p:txBody>
      </p:sp>
      <p:sp>
        <p:nvSpPr>
          <p:cNvPr id="20" name="TextBox 19">
            <a:extLst>
              <a:ext uri="{FF2B5EF4-FFF2-40B4-BE49-F238E27FC236}">
                <a16:creationId xmlns:a16="http://schemas.microsoft.com/office/drawing/2014/main" id="{EF9ECBBF-6A61-CA05-6F9C-98DDACE09309}"/>
              </a:ext>
            </a:extLst>
          </p:cNvPr>
          <p:cNvSpPr txBox="1"/>
          <p:nvPr/>
        </p:nvSpPr>
        <p:spPr>
          <a:xfrm>
            <a:off x="5520825" y="1802338"/>
            <a:ext cx="2731499" cy="769441"/>
          </a:xfrm>
          <a:prstGeom prst="rect">
            <a:avLst/>
          </a:prstGeom>
          <a:noFill/>
        </p:spPr>
        <p:txBody>
          <a:bodyPr wrap="square" rtlCol="0">
            <a:spAutoFit/>
          </a:bodyPr>
          <a:lstStyle/>
          <a:p>
            <a:r>
              <a:rPr lang="en-US" sz="4400" b="1" dirty="0">
                <a:solidFill>
                  <a:schemeClr val="bg1"/>
                </a:solidFill>
              </a:rPr>
              <a:t>Summary</a:t>
            </a:r>
          </a:p>
        </p:txBody>
      </p:sp>
      <p:sp>
        <p:nvSpPr>
          <p:cNvPr id="21" name="TextBox 20">
            <a:extLst>
              <a:ext uri="{FF2B5EF4-FFF2-40B4-BE49-F238E27FC236}">
                <a16:creationId xmlns:a16="http://schemas.microsoft.com/office/drawing/2014/main" id="{398841BE-6554-4172-788C-E97EBC3F6463}"/>
              </a:ext>
            </a:extLst>
          </p:cNvPr>
          <p:cNvSpPr txBox="1"/>
          <p:nvPr/>
        </p:nvSpPr>
        <p:spPr>
          <a:xfrm>
            <a:off x="2514600" y="2621608"/>
            <a:ext cx="8785589" cy="2308324"/>
          </a:xfrm>
          <a:prstGeom prst="rect">
            <a:avLst/>
          </a:prstGeom>
          <a:noFill/>
        </p:spPr>
        <p:txBody>
          <a:bodyPr wrap="square" rtlCol="0">
            <a:spAutoFit/>
          </a:bodyPr>
          <a:lstStyle/>
          <a:p>
            <a:pPr algn="ctr"/>
            <a:r>
              <a:rPr lang="en-US" sz="2400" b="1" i="0" dirty="0">
                <a:solidFill>
                  <a:schemeClr val="bg1"/>
                </a:solidFill>
                <a:effectLst/>
                <a:latin typeface="-apple-system"/>
              </a:rPr>
              <a:t>AI applications are software programs that use AI techniques to perform a wide range of tasks, from simple repetitive tasks to complex cognitive tasks. AI is being used in various industries, including business intelligence, healthcare, education, finance, and manufacturing, to improve efficiency, productivity, and decision-making.</a:t>
            </a:r>
            <a:endParaRPr lang="en-US" sz="2400" b="1" dirty="0">
              <a:solidFill>
                <a:schemeClr val="bg1"/>
              </a:solidFill>
            </a:endParaRPr>
          </a:p>
        </p:txBody>
      </p:sp>
    </p:spTree>
    <p:extLst>
      <p:ext uri="{BB962C8B-B14F-4D97-AF65-F5344CB8AC3E}">
        <p14:creationId xmlns:p14="http://schemas.microsoft.com/office/powerpoint/2010/main" val="13593765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F4764DA6-2FA2-17C3-56E1-7EDF20704952}"/>
            </a:ext>
          </a:extLst>
        </p:cNvPr>
        <p:cNvGrpSpPr/>
        <p:nvPr/>
      </p:nvGrpSpPr>
      <p:grpSpPr>
        <a:xfrm>
          <a:off x="0" y="0"/>
          <a:ext cx="0" cy="0"/>
          <a:chOff x="0" y="0"/>
          <a:chExt cx="0" cy="0"/>
        </a:xfrm>
      </p:grpSpPr>
      <p:sp useBgFill="1">
        <p:nvSpPr>
          <p:cNvPr id="2" name="Rectangle: Rounded Corners 1">
            <a:extLst>
              <a:ext uri="{FF2B5EF4-FFF2-40B4-BE49-F238E27FC236}">
                <a16:creationId xmlns:a16="http://schemas.microsoft.com/office/drawing/2014/main" id="{650D19B1-0E4B-2433-17A3-26BF8EE12284}"/>
              </a:ext>
            </a:extLst>
          </p:cNvPr>
          <p:cNvSpPr/>
          <p:nvPr/>
        </p:nvSpPr>
        <p:spPr>
          <a:xfrm>
            <a:off x="5419725" y="1195386"/>
            <a:ext cx="1285875" cy="4810126"/>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 name="Rectangle: Rounded Corners 2">
            <a:extLst>
              <a:ext uri="{FF2B5EF4-FFF2-40B4-BE49-F238E27FC236}">
                <a16:creationId xmlns:a16="http://schemas.microsoft.com/office/drawing/2014/main" id="{15E03F37-13F5-95D6-6414-58AC038844FF}"/>
              </a:ext>
            </a:extLst>
          </p:cNvPr>
          <p:cNvSpPr/>
          <p:nvPr/>
        </p:nvSpPr>
        <p:spPr>
          <a:xfrm>
            <a:off x="6877050" y="797717"/>
            <a:ext cx="1026669" cy="5605464"/>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 name="Rectangle: Rounded Corners 3">
            <a:extLst>
              <a:ext uri="{FF2B5EF4-FFF2-40B4-BE49-F238E27FC236}">
                <a16:creationId xmlns:a16="http://schemas.microsoft.com/office/drawing/2014/main" id="{843E8045-E0C0-0F8D-C7BC-D290F0A68B0C}"/>
              </a:ext>
            </a:extLst>
          </p:cNvPr>
          <p:cNvSpPr/>
          <p:nvPr/>
        </p:nvSpPr>
        <p:spPr>
          <a:xfrm>
            <a:off x="8096250" y="2590799"/>
            <a:ext cx="1026669" cy="20193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Rectangle: Rounded Corners 4">
            <a:extLst>
              <a:ext uri="{FF2B5EF4-FFF2-40B4-BE49-F238E27FC236}">
                <a16:creationId xmlns:a16="http://schemas.microsoft.com/office/drawing/2014/main" id="{0DF17836-6877-4F88-15FF-D45E1DE962C3}"/>
              </a:ext>
            </a:extLst>
          </p:cNvPr>
          <p:cNvSpPr/>
          <p:nvPr/>
        </p:nvSpPr>
        <p:spPr>
          <a:xfrm>
            <a:off x="9315450" y="2095499"/>
            <a:ext cx="1026669" cy="3009901"/>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Rounded Corners 5">
            <a:extLst>
              <a:ext uri="{FF2B5EF4-FFF2-40B4-BE49-F238E27FC236}">
                <a16:creationId xmlns:a16="http://schemas.microsoft.com/office/drawing/2014/main" id="{265499E8-C80D-C338-B318-76F4F921A6C2}"/>
              </a:ext>
            </a:extLst>
          </p:cNvPr>
          <p:cNvSpPr/>
          <p:nvPr/>
        </p:nvSpPr>
        <p:spPr>
          <a:xfrm>
            <a:off x="10534650" y="1081087"/>
            <a:ext cx="1026669" cy="5038725"/>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5ABB5DA-B225-2773-D697-4BA7D1A22C11}"/>
              </a:ext>
            </a:extLst>
          </p:cNvPr>
          <p:cNvSpPr/>
          <p:nvPr/>
        </p:nvSpPr>
        <p:spPr>
          <a:xfrm>
            <a:off x="1" y="0"/>
            <a:ext cx="12191999" cy="6858000"/>
          </a:xfrm>
          <a:prstGeom prst="rect">
            <a:avLst/>
          </a:prstGeom>
          <a:gradFill flip="none" rotWithShape="1">
            <a:gsLst>
              <a:gs pos="39000">
                <a:schemeClr val="bg2">
                  <a:alpha val="0"/>
                  <a:lumMod val="8000"/>
                </a:schemeClr>
              </a:gs>
              <a:gs pos="100000">
                <a:schemeClr val="tx1"/>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and purple background&#10;&#10;Description automatically generated">
            <a:extLst>
              <a:ext uri="{FF2B5EF4-FFF2-40B4-BE49-F238E27FC236}">
                <a16:creationId xmlns:a16="http://schemas.microsoft.com/office/drawing/2014/main" id="{B499B005-BEF6-46FD-FA18-63AC3A2E3870}"/>
              </a:ext>
            </a:extLst>
          </p:cNvPr>
          <p:cNvPicPr>
            <a:picLocks noChangeAspect="1"/>
          </p:cNvPicPr>
          <p:nvPr/>
        </p:nvPicPr>
        <p:blipFill rotWithShape="1">
          <a:blip r:embed="rId3">
            <a:extLst>
              <a:ext uri="{28A0092B-C50C-407E-A947-70E740481C1C}">
                <a14:useLocalDpi xmlns:a14="http://schemas.microsoft.com/office/drawing/2010/main" val="0"/>
              </a:ext>
            </a:extLst>
          </a:blip>
          <a:srcRect l="16667" r="16667"/>
          <a:stretch/>
        </p:blipFill>
        <p:spPr>
          <a:xfrm>
            <a:off x="874888" y="-4061461"/>
            <a:ext cx="548640" cy="548640"/>
          </a:xfrm>
          <a:prstGeom prst="ellipse">
            <a:avLst/>
          </a:prstGeom>
        </p:spPr>
      </p:pic>
      <p:pic>
        <p:nvPicPr>
          <p:cNvPr id="10" name="Picture 9">
            <a:extLst>
              <a:ext uri="{FF2B5EF4-FFF2-40B4-BE49-F238E27FC236}">
                <a16:creationId xmlns:a16="http://schemas.microsoft.com/office/drawing/2014/main" id="{2B2E713A-CEA2-778B-53A8-F3590BD69E27}"/>
              </a:ext>
            </a:extLst>
          </p:cNvPr>
          <p:cNvPicPr>
            <a:picLocks noChangeAspect="1"/>
          </p:cNvPicPr>
          <p:nvPr/>
        </p:nvPicPr>
        <p:blipFill rotWithShape="1">
          <a:blip r:embed="rId4">
            <a:extLst>
              <a:ext uri="{28A0092B-C50C-407E-A947-70E740481C1C}">
                <a14:useLocalDpi xmlns:a14="http://schemas.microsoft.com/office/drawing/2010/main" val="0"/>
              </a:ext>
            </a:extLst>
          </a:blip>
          <a:srcRect l="16667" r="16667"/>
          <a:stretch/>
        </p:blipFill>
        <p:spPr>
          <a:xfrm>
            <a:off x="869624" y="297179"/>
            <a:ext cx="548640" cy="548640"/>
          </a:xfrm>
          <a:prstGeom prst="ellipse">
            <a:avLst/>
          </a:prstGeom>
        </p:spPr>
      </p:pic>
      <p:pic>
        <p:nvPicPr>
          <p:cNvPr id="11" name="Picture 10" descr="A blue and pink background&#10;&#10;Description automatically generated">
            <a:extLst>
              <a:ext uri="{FF2B5EF4-FFF2-40B4-BE49-F238E27FC236}">
                <a16:creationId xmlns:a16="http://schemas.microsoft.com/office/drawing/2014/main" id="{C8B96079-71F1-A496-E072-C72BB4288775}"/>
              </a:ext>
            </a:extLst>
          </p:cNvPr>
          <p:cNvPicPr>
            <a:picLocks noChangeAspect="1"/>
          </p:cNvPicPr>
          <p:nvPr/>
        </p:nvPicPr>
        <p:blipFill rotWithShape="1">
          <a:blip r:embed="rId5">
            <a:extLst>
              <a:ext uri="{28A0092B-C50C-407E-A947-70E740481C1C}">
                <a14:useLocalDpi xmlns:a14="http://schemas.microsoft.com/office/drawing/2010/main" val="0"/>
              </a:ext>
            </a:extLst>
          </a:blip>
          <a:srcRect l="21879" r="21879"/>
          <a:stretch/>
        </p:blipFill>
        <p:spPr>
          <a:xfrm>
            <a:off x="869624" y="1059179"/>
            <a:ext cx="548640" cy="548640"/>
          </a:xfrm>
          <a:prstGeom prst="ellipse">
            <a:avLst/>
          </a:prstGeom>
        </p:spPr>
      </p:pic>
      <p:pic>
        <p:nvPicPr>
          <p:cNvPr id="12" name="Picture 11">
            <a:extLst>
              <a:ext uri="{FF2B5EF4-FFF2-40B4-BE49-F238E27FC236}">
                <a16:creationId xmlns:a16="http://schemas.microsoft.com/office/drawing/2014/main" id="{21A42236-9847-CF19-0F02-BB5D887919D4}"/>
              </a:ext>
            </a:extLst>
          </p:cNvPr>
          <p:cNvPicPr>
            <a:picLocks noChangeAspect="1"/>
          </p:cNvPicPr>
          <p:nvPr/>
        </p:nvPicPr>
        <p:blipFill rotWithShape="1">
          <a:blip r:embed="rId6">
            <a:extLst>
              <a:ext uri="{28A0092B-C50C-407E-A947-70E740481C1C}">
                <a14:useLocalDpi xmlns:a14="http://schemas.microsoft.com/office/drawing/2010/main" val="0"/>
              </a:ext>
            </a:extLst>
          </a:blip>
          <a:srcRect l="20838" r="20838"/>
          <a:stretch/>
        </p:blipFill>
        <p:spPr>
          <a:xfrm>
            <a:off x="884073" y="-1775461"/>
            <a:ext cx="548640" cy="548640"/>
          </a:xfrm>
          <a:prstGeom prst="ellipse">
            <a:avLst/>
          </a:prstGeom>
        </p:spPr>
      </p:pic>
      <p:pic>
        <p:nvPicPr>
          <p:cNvPr id="13" name="Picture 12" descr="A blue and purple background&#10;&#10;Description automatically generated">
            <a:extLst>
              <a:ext uri="{FF2B5EF4-FFF2-40B4-BE49-F238E27FC236}">
                <a16:creationId xmlns:a16="http://schemas.microsoft.com/office/drawing/2014/main" id="{CE0542E7-6659-FB9D-87BA-1DEECE27FA51}"/>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895648" y="-2537461"/>
            <a:ext cx="548640" cy="548640"/>
          </a:xfrm>
          <a:prstGeom prst="ellipse">
            <a:avLst/>
          </a:prstGeom>
        </p:spPr>
      </p:pic>
      <p:pic>
        <p:nvPicPr>
          <p:cNvPr id="14" name="Picture 13" descr="A blue and purple background&#10;&#10;Description automatically generated">
            <a:extLst>
              <a:ext uri="{FF2B5EF4-FFF2-40B4-BE49-F238E27FC236}">
                <a16:creationId xmlns:a16="http://schemas.microsoft.com/office/drawing/2014/main" id="{6BA8E7F1-C91B-4F09-9F24-575E4107B720}"/>
              </a:ext>
            </a:extLst>
          </p:cNvPr>
          <p:cNvPicPr>
            <a:picLocks noChangeAspect="1"/>
          </p:cNvPicPr>
          <p:nvPr/>
        </p:nvPicPr>
        <p:blipFill rotWithShape="1">
          <a:blip r:embed="rId8">
            <a:extLst>
              <a:ext uri="{28A0092B-C50C-407E-A947-70E740481C1C}">
                <a14:useLocalDpi xmlns:a14="http://schemas.microsoft.com/office/drawing/2010/main" val="0"/>
              </a:ext>
            </a:extLst>
          </a:blip>
          <a:srcRect l="21425" r="21425"/>
          <a:stretch/>
        </p:blipFill>
        <p:spPr>
          <a:xfrm>
            <a:off x="869624" y="-3299461"/>
            <a:ext cx="548640" cy="548640"/>
          </a:xfrm>
          <a:prstGeom prst="ellipse">
            <a:avLst/>
          </a:prstGeom>
        </p:spPr>
      </p:pic>
      <p:pic>
        <p:nvPicPr>
          <p:cNvPr id="15" name="Picture 14" descr="A blue and purple background&#10;&#10;Description automatically generated">
            <a:extLst>
              <a:ext uri="{FF2B5EF4-FFF2-40B4-BE49-F238E27FC236}">
                <a16:creationId xmlns:a16="http://schemas.microsoft.com/office/drawing/2014/main" id="{7F825E16-AE50-6287-2D58-E6ABF18937D0}"/>
              </a:ext>
            </a:extLst>
          </p:cNvPr>
          <p:cNvPicPr>
            <a:picLocks noChangeAspect="1"/>
          </p:cNvPicPr>
          <p:nvPr/>
        </p:nvPicPr>
        <p:blipFill rotWithShape="1">
          <a:blip r:embed="rId9">
            <a:extLst>
              <a:ext uri="{28A0092B-C50C-407E-A947-70E740481C1C}">
                <a14:useLocalDpi xmlns:a14="http://schemas.microsoft.com/office/drawing/2010/main" val="0"/>
              </a:ext>
            </a:extLst>
          </a:blip>
          <a:srcRect/>
          <a:stretch/>
        </p:blipFill>
        <p:spPr>
          <a:xfrm>
            <a:off x="898154" y="-1013461"/>
            <a:ext cx="548640" cy="548640"/>
          </a:xfrm>
          <a:prstGeom prst="ellipse">
            <a:avLst/>
          </a:prstGeom>
        </p:spPr>
      </p:pic>
      <p:pic>
        <p:nvPicPr>
          <p:cNvPr id="16" name="Picture 15" descr="A close up of lines and dots&#10;&#10;Description automatically generated">
            <a:extLst>
              <a:ext uri="{FF2B5EF4-FFF2-40B4-BE49-F238E27FC236}">
                <a16:creationId xmlns:a16="http://schemas.microsoft.com/office/drawing/2014/main" id="{86AE397B-6AF3-3AE7-3813-CE31491B0F08}"/>
              </a:ext>
            </a:extLst>
          </p:cNvPr>
          <p:cNvPicPr>
            <a:picLocks noChangeAspect="1"/>
          </p:cNvPicPr>
          <p:nvPr/>
        </p:nvPicPr>
        <p:blipFill rotWithShape="1">
          <a:blip r:embed="rId10">
            <a:extLst>
              <a:ext uri="{28A0092B-C50C-407E-A947-70E740481C1C}">
                <a14:useLocalDpi xmlns:a14="http://schemas.microsoft.com/office/drawing/2010/main" val="0"/>
              </a:ext>
            </a:extLst>
          </a:blip>
          <a:srcRect l="21841" r="21841"/>
          <a:stretch/>
        </p:blipFill>
        <p:spPr>
          <a:xfrm>
            <a:off x="891811" y="4335780"/>
            <a:ext cx="548640" cy="548640"/>
          </a:xfrm>
          <a:prstGeom prst="ellipse">
            <a:avLst/>
          </a:prstGeom>
        </p:spPr>
      </p:pic>
      <p:pic>
        <p:nvPicPr>
          <p:cNvPr id="17" name="Picture 16" descr="A blue and pink light streaks&#10;&#10;Description automatically generated">
            <a:extLst>
              <a:ext uri="{FF2B5EF4-FFF2-40B4-BE49-F238E27FC236}">
                <a16:creationId xmlns:a16="http://schemas.microsoft.com/office/drawing/2014/main" id="{23CB22B6-42D0-E847-6E0D-61C531044A18}"/>
              </a:ext>
            </a:extLst>
          </p:cNvPr>
          <p:cNvPicPr>
            <a:picLocks noChangeAspect="1"/>
          </p:cNvPicPr>
          <p:nvPr/>
        </p:nvPicPr>
        <p:blipFill rotWithShape="1">
          <a:blip r:embed="rId11">
            <a:extLst>
              <a:ext uri="{28A0092B-C50C-407E-A947-70E740481C1C}">
                <a14:useLocalDpi xmlns:a14="http://schemas.microsoft.com/office/drawing/2010/main" val="0"/>
              </a:ext>
            </a:extLst>
          </a:blip>
          <a:srcRect l="18750" r="18750"/>
          <a:stretch/>
        </p:blipFill>
        <p:spPr>
          <a:xfrm>
            <a:off x="891811" y="1821179"/>
            <a:ext cx="548640" cy="548640"/>
          </a:xfrm>
          <a:prstGeom prst="ellipse">
            <a:avLst/>
          </a:prstGeom>
        </p:spPr>
      </p:pic>
      <p:pic>
        <p:nvPicPr>
          <p:cNvPr id="18" name="Picture 17" descr="A blue and pink background&#10;&#10;Description automatically generated">
            <a:extLst>
              <a:ext uri="{FF2B5EF4-FFF2-40B4-BE49-F238E27FC236}">
                <a16:creationId xmlns:a16="http://schemas.microsoft.com/office/drawing/2014/main" id="{4418A07B-408A-2B1A-908F-B420B34EBA4B}"/>
              </a:ext>
            </a:extLst>
          </p:cNvPr>
          <p:cNvPicPr>
            <a:picLocks noChangeAspect="1"/>
          </p:cNvPicPr>
          <p:nvPr/>
        </p:nvPicPr>
        <p:blipFill rotWithShape="1">
          <a:blip r:embed="rId2">
            <a:extLst>
              <a:ext uri="{28A0092B-C50C-407E-A947-70E740481C1C}">
                <a14:useLocalDpi xmlns:a14="http://schemas.microsoft.com/office/drawing/2010/main" val="0"/>
              </a:ext>
            </a:extLst>
          </a:blip>
          <a:srcRect l="21841" r="21841"/>
          <a:stretch/>
        </p:blipFill>
        <p:spPr>
          <a:xfrm>
            <a:off x="509705" y="2666998"/>
            <a:ext cx="1371600" cy="1371600"/>
          </a:xfrm>
          <a:prstGeom prst="ellipse">
            <a:avLst/>
          </a:prstGeom>
        </p:spPr>
      </p:pic>
    </p:spTree>
    <p:extLst>
      <p:ext uri="{BB962C8B-B14F-4D97-AF65-F5344CB8AC3E}">
        <p14:creationId xmlns:p14="http://schemas.microsoft.com/office/powerpoint/2010/main" val="29332013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113</TotalTime>
  <Words>685</Words>
  <Application>Microsoft Office PowerPoint</Application>
  <PresentationFormat>Widescreen</PresentationFormat>
  <Paragraphs>44</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-apple-system</vt: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flakew@aol.com</dc:creator>
  <cp:lastModifiedBy>flakew@aol.com</cp:lastModifiedBy>
  <cp:revision>4</cp:revision>
  <dcterms:created xsi:type="dcterms:W3CDTF">2024-12-26T19:19:12Z</dcterms:created>
  <dcterms:modified xsi:type="dcterms:W3CDTF">2024-12-26T21:12:45Z</dcterms:modified>
</cp:coreProperties>
</file>

<file path=docProps/thumbnail.jpeg>
</file>